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2"/>
    <p:sldId id="260" r:id="rId3"/>
  </p:sldIdLst>
  <p:sldSz cx="139700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09A"/>
    <a:srgbClr val="404041"/>
    <a:srgbClr val="EF633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69"/>
    <p:restoredTop sz="96743"/>
  </p:normalViewPr>
  <p:slideViewPr>
    <p:cSldViewPr snapToGrid="0" snapToObjects="1">
      <p:cViewPr>
        <p:scale>
          <a:sx n="141" d="100"/>
          <a:sy n="141" d="100"/>
        </p:scale>
        <p:origin x="304" y="-3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364257" y="1918642"/>
            <a:ext cx="11241486" cy="354707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5561210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364257" y="6993681"/>
            <a:ext cx="11241486" cy="5080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364257" y="4742656"/>
            <a:ext cx="11241486" cy="736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158750"/>
            <a:ext cx="1396421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725786" y="840878"/>
            <a:ext cx="10504786" cy="63574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2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0546"/>
            <a:ext cx="376045" cy="388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7216923" y="840878"/>
            <a:ext cx="5729884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023193" y="840878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3193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7216923" y="2955478"/>
            <a:ext cx="5729884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23193" y="2955478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 b="1"/>
            </a:lvl1pPr>
            <a:lvl2pPr marL="489857" indent="-146957">
              <a:defRPr b="1"/>
            </a:lvl2pPr>
            <a:lvl3pPr marL="832757" indent="-146957">
              <a:defRPr b="1"/>
            </a:lvl3pPr>
            <a:lvl4pPr marL="1175657" indent="-146957">
              <a:defRPr b="1"/>
            </a:lvl4pPr>
            <a:lvl5pPr marL="1518557" indent="-146957"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1023193" y="1113730"/>
            <a:ext cx="5729884" cy="85675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7216923" y="5629423"/>
            <a:ext cx="5729884" cy="40518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7223603" y="1113730"/>
            <a:ext cx="5729884" cy="40518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9pPr>
    </p:titleStyle>
    <p:bodyStyle>
      <a:lvl1pPr marL="148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592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1037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481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1926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370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2815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259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3704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cran.r-project.org/web/packages/jsonlite/" TargetMode="External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3.svg"/><Relationship Id="rId21" Type="http://schemas.openxmlformats.org/officeDocument/2006/relationships/image" Target="../media/image18.png"/><Relationship Id="rId7" Type="http://schemas.openxmlformats.org/officeDocument/2006/relationships/image" Target="../media/image7.svg"/><Relationship Id="rId12" Type="http://schemas.openxmlformats.org/officeDocument/2006/relationships/hyperlink" Target="https://httr2.r-lib.org/" TargetMode="External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20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hyperlink" Target="https://pypi.org/project/requests/" TargetMode="External"/><Relationship Id="rId24" Type="http://schemas.openxmlformats.org/officeDocument/2006/relationships/image" Target="../media/image21.png"/><Relationship Id="rId5" Type="http://schemas.openxmlformats.org/officeDocument/2006/relationships/image" Target="../media/image5.svg"/><Relationship Id="rId15" Type="http://schemas.openxmlformats.org/officeDocument/2006/relationships/image" Target="../media/image12.svg"/><Relationship Id="rId23" Type="http://schemas.openxmlformats.org/officeDocument/2006/relationships/image" Target="../media/image20.pn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9" Type="http://schemas.openxmlformats.org/officeDocument/2006/relationships/image" Target="../media/image59.png"/><Relationship Id="rId21" Type="http://schemas.openxmlformats.org/officeDocument/2006/relationships/image" Target="../media/image41.png"/><Relationship Id="rId34" Type="http://schemas.openxmlformats.org/officeDocument/2006/relationships/image" Target="../media/image54.png"/><Relationship Id="rId42" Type="http://schemas.openxmlformats.org/officeDocument/2006/relationships/image" Target="../media/image62.png"/><Relationship Id="rId47" Type="http://schemas.openxmlformats.org/officeDocument/2006/relationships/hyperlink" Target="mailto:info@posit.co" TargetMode="External"/><Relationship Id="rId50" Type="http://schemas.openxmlformats.org/officeDocument/2006/relationships/hyperlink" Target="https://forum.posit.co/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6" Type="http://schemas.openxmlformats.org/officeDocument/2006/relationships/image" Target="../media/image36.png"/><Relationship Id="rId29" Type="http://schemas.openxmlformats.org/officeDocument/2006/relationships/image" Target="../media/image49.svg"/><Relationship Id="rId11" Type="http://schemas.openxmlformats.org/officeDocument/2006/relationships/image" Target="../media/image33.png"/><Relationship Id="rId24" Type="http://schemas.openxmlformats.org/officeDocument/2006/relationships/image" Target="../media/image44.svg"/><Relationship Id="rId32" Type="http://schemas.openxmlformats.org/officeDocument/2006/relationships/image" Target="../media/image52.png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45" Type="http://schemas.openxmlformats.org/officeDocument/2006/relationships/hyperlink" Target="https://pos.it/team-demo" TargetMode="External"/><Relationship Id="rId53" Type="http://schemas.openxmlformats.org/officeDocument/2006/relationships/image" Target="../media/image22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19" Type="http://schemas.openxmlformats.org/officeDocument/2006/relationships/image" Target="../media/image39.png"/><Relationship Id="rId31" Type="http://schemas.openxmlformats.org/officeDocument/2006/relationships/image" Target="../media/image51.png"/><Relationship Id="rId44" Type="http://schemas.openxmlformats.org/officeDocument/2006/relationships/image" Target="../media/image64.png"/><Relationship Id="rId52" Type="http://schemas.openxmlformats.org/officeDocument/2006/relationships/hyperlink" Target="https://docs.posit.co/release-notes.html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24.sv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5.png"/><Relationship Id="rId43" Type="http://schemas.openxmlformats.org/officeDocument/2006/relationships/image" Target="../media/image63.png"/><Relationship Id="rId48" Type="http://schemas.openxmlformats.org/officeDocument/2006/relationships/image" Target="../media/image65.png"/><Relationship Id="rId8" Type="http://schemas.openxmlformats.org/officeDocument/2006/relationships/image" Target="../media/image30.png"/><Relationship Id="rId51" Type="http://schemas.openxmlformats.org/officeDocument/2006/relationships/hyperlink" Target="https://docs.posit.co/" TargetMode="External"/><Relationship Id="rId3" Type="http://schemas.openxmlformats.org/officeDocument/2006/relationships/image" Target="../media/image10.png"/><Relationship Id="rId12" Type="http://schemas.openxmlformats.org/officeDocument/2006/relationships/image" Target="../media/image34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33" Type="http://schemas.openxmlformats.org/officeDocument/2006/relationships/image" Target="../media/image53.png"/><Relationship Id="rId38" Type="http://schemas.openxmlformats.org/officeDocument/2006/relationships/image" Target="../media/image58.png"/><Relationship Id="rId46" Type="http://schemas.openxmlformats.org/officeDocument/2006/relationships/hyperlink" Target="mailto:sales@posit.co" TargetMode="External"/><Relationship Id="rId20" Type="http://schemas.openxmlformats.org/officeDocument/2006/relationships/image" Target="../media/image40.svg"/><Relationship Id="rId41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49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Rounded Rectangle 1184">
            <a:extLst>
              <a:ext uri="{FF2B5EF4-FFF2-40B4-BE49-F238E27FC236}">
                <a16:creationId xmlns:a16="http://schemas.microsoft.com/office/drawing/2014/main" id="{449E0539-F609-BA73-7B53-0AFD73164F37}"/>
              </a:ext>
            </a:extLst>
          </p:cNvPr>
          <p:cNvSpPr/>
          <p:nvPr/>
        </p:nvSpPr>
        <p:spPr>
          <a:xfrm>
            <a:off x="5603534" y="8311699"/>
            <a:ext cx="8066373" cy="1801368"/>
          </a:xfrm>
          <a:prstGeom prst="roundRect">
            <a:avLst>
              <a:gd name="adj" fmla="val 3116"/>
            </a:avLst>
          </a:prstGeom>
          <a:noFill/>
          <a:ln w="12700" cap="flat">
            <a:solidFill>
              <a:srgbClr val="44709A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86" name="Rectangle 1185">
            <a:extLst>
              <a:ext uri="{FF2B5EF4-FFF2-40B4-BE49-F238E27FC236}">
                <a16:creationId xmlns:a16="http://schemas.microsoft.com/office/drawing/2014/main" id="{097EF197-043F-56CA-F1F8-DC4CF6A7E755}"/>
              </a:ext>
            </a:extLst>
          </p:cNvPr>
          <p:cNvSpPr/>
          <p:nvPr/>
        </p:nvSpPr>
        <p:spPr>
          <a:xfrm>
            <a:off x="5661303" y="8135481"/>
            <a:ext cx="1754621" cy="34348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82" name="Rounded Rectangle 1181">
            <a:extLst>
              <a:ext uri="{FF2B5EF4-FFF2-40B4-BE49-F238E27FC236}">
                <a16:creationId xmlns:a16="http://schemas.microsoft.com/office/drawing/2014/main" id="{E39F5F82-13D5-1F35-D497-B150D80B61FB}"/>
              </a:ext>
            </a:extLst>
          </p:cNvPr>
          <p:cNvSpPr/>
          <p:nvPr/>
        </p:nvSpPr>
        <p:spPr>
          <a:xfrm>
            <a:off x="5605739" y="1335049"/>
            <a:ext cx="8066373" cy="6675120"/>
          </a:xfrm>
          <a:prstGeom prst="roundRect">
            <a:avLst>
              <a:gd name="adj" fmla="val 1193"/>
            </a:avLst>
          </a:prstGeom>
          <a:noFill/>
          <a:ln w="12700" cap="flat">
            <a:solidFill>
              <a:srgbClr val="44709A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83" name="Rectangle 1182">
            <a:extLst>
              <a:ext uri="{FF2B5EF4-FFF2-40B4-BE49-F238E27FC236}">
                <a16:creationId xmlns:a16="http://schemas.microsoft.com/office/drawing/2014/main" id="{9EBE9630-E2AB-2456-30B1-549B957D65D3}"/>
              </a:ext>
            </a:extLst>
          </p:cNvPr>
          <p:cNvSpPr/>
          <p:nvPr/>
        </p:nvSpPr>
        <p:spPr>
          <a:xfrm>
            <a:off x="5685519" y="1131002"/>
            <a:ext cx="1957736" cy="39471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19" name="Rounded Rectangle 1118">
            <a:extLst>
              <a:ext uri="{FF2B5EF4-FFF2-40B4-BE49-F238E27FC236}">
                <a16:creationId xmlns:a16="http://schemas.microsoft.com/office/drawing/2014/main" id="{BC944A72-43A8-E80E-B3CC-D3BC28AF8ECF}"/>
              </a:ext>
            </a:extLst>
          </p:cNvPr>
          <p:cNvSpPr/>
          <p:nvPr/>
        </p:nvSpPr>
        <p:spPr>
          <a:xfrm>
            <a:off x="10141758" y="4172307"/>
            <a:ext cx="3463834" cy="3749040"/>
          </a:xfrm>
          <a:prstGeom prst="roundRect">
            <a:avLst>
              <a:gd name="adj" fmla="val 2545"/>
            </a:avLst>
          </a:prstGeom>
          <a:solidFill>
            <a:srgbClr val="404041">
              <a:alpha val="30588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99" name="Rounded Rectangle 1098">
            <a:extLst>
              <a:ext uri="{FF2B5EF4-FFF2-40B4-BE49-F238E27FC236}">
                <a16:creationId xmlns:a16="http://schemas.microsoft.com/office/drawing/2014/main" id="{7CD348F3-582C-7B15-0C5E-81896AEF91F6}"/>
              </a:ext>
            </a:extLst>
          </p:cNvPr>
          <p:cNvSpPr/>
          <p:nvPr/>
        </p:nvSpPr>
        <p:spPr>
          <a:xfrm>
            <a:off x="10136125" y="2649000"/>
            <a:ext cx="3463834" cy="1417320"/>
          </a:xfrm>
          <a:prstGeom prst="roundRect">
            <a:avLst>
              <a:gd name="adj" fmla="val 7096"/>
            </a:avLst>
          </a:prstGeom>
          <a:solidFill>
            <a:srgbClr val="44709A">
              <a:alpha val="30588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179" name="Group 1178">
            <a:extLst>
              <a:ext uri="{FF2B5EF4-FFF2-40B4-BE49-F238E27FC236}">
                <a16:creationId xmlns:a16="http://schemas.microsoft.com/office/drawing/2014/main" id="{6A8ECD75-4B21-C1FC-5BB2-CF5B02FDF32F}"/>
              </a:ext>
            </a:extLst>
          </p:cNvPr>
          <p:cNvGrpSpPr/>
          <p:nvPr/>
        </p:nvGrpSpPr>
        <p:grpSpPr>
          <a:xfrm>
            <a:off x="154908" y="1055388"/>
            <a:ext cx="5321332" cy="2751536"/>
            <a:chOff x="154908" y="1122843"/>
            <a:chExt cx="5321332" cy="2751536"/>
          </a:xfrm>
        </p:grpSpPr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B05CADA9-DD14-9697-2330-D6492FAD01D1}"/>
                </a:ext>
              </a:extLst>
            </p:cNvPr>
            <p:cNvSpPr/>
            <p:nvPr/>
          </p:nvSpPr>
          <p:spPr>
            <a:xfrm>
              <a:off x="154908" y="1405499"/>
              <a:ext cx="5321332" cy="2468880"/>
            </a:xfrm>
            <a:prstGeom prst="roundRect">
              <a:avLst>
                <a:gd name="adj" fmla="val 3116"/>
              </a:avLst>
            </a:prstGeom>
            <a:noFill/>
            <a:ln w="12700" cap="flat">
              <a:solidFill>
                <a:srgbClr val="40404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570" tIns="54570" rIns="54570" bIns="5457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112" name="Graphic 111">
              <a:extLst>
                <a:ext uri="{FF2B5EF4-FFF2-40B4-BE49-F238E27FC236}">
                  <a16:creationId xmlns:a16="http://schemas.microsoft.com/office/drawing/2014/main" id="{50291DF8-712B-7E37-E9B4-8EE91291F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101" y="2440559"/>
              <a:ext cx="3321122" cy="452591"/>
            </a:xfrm>
            <a:prstGeom prst="rect">
              <a:avLst/>
            </a:prstGeom>
          </p:spPr>
        </p:pic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54D5C8BD-77C2-7282-E0CC-80EBF276B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101" y="3096346"/>
              <a:ext cx="5105994" cy="452591"/>
            </a:xfrm>
            <a:prstGeom prst="rect">
              <a:avLst/>
            </a:prstGeom>
          </p:spPr>
        </p:pic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4357A4B3-CABF-EB03-6234-11CFBF13A23B}"/>
                </a:ext>
              </a:extLst>
            </p:cNvPr>
            <p:cNvSpPr/>
            <p:nvPr/>
          </p:nvSpPr>
          <p:spPr>
            <a:xfrm>
              <a:off x="377720" y="1151825"/>
              <a:ext cx="1397295" cy="476204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570" tIns="54570" rIns="54570" bIns="5457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B64F98FE-0601-9E84-4FD0-87324DAF7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100" y="1777797"/>
              <a:ext cx="3901207" cy="45259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41B1F64-AF38-9748-62C8-4FBD13DD5016}"/>
                </a:ext>
              </a:extLst>
            </p:cNvPr>
            <p:cNvSpPr txBox="1"/>
            <p:nvPr/>
          </p:nvSpPr>
          <p:spPr>
            <a:xfrm>
              <a:off x="181470" y="1499747"/>
              <a:ext cx="5098663" cy="3205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570" tIns="54570" rIns="54570" bIns="54570" numCol="1" spcCol="38100" rtlCol="0" anchor="ctr">
              <a:spAutoFit/>
            </a:bodyPr>
            <a:lstStyle/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4C4C4C"/>
                  </a:solidFill>
                  <a:effectLst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Posit Team </a:t>
              </a:r>
              <a:r>
                <a:rPr lang="en-US" b="0" dirty="0"/>
                <a:t>bundles Posit’s premier data science tools, including:</a:t>
              </a:r>
              <a:endParaRPr kumimoji="0" lang="en-US" sz="12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D7D3023-E63D-536B-1230-A563998A5610}"/>
                </a:ext>
              </a:extLst>
            </p:cNvPr>
            <p:cNvSpPr txBox="1"/>
            <p:nvPr/>
          </p:nvSpPr>
          <p:spPr>
            <a:xfrm>
              <a:off x="279889" y="2168742"/>
              <a:ext cx="3731003" cy="3205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570" tIns="54570" rIns="54570" bIns="54570" numCol="1" spcCol="38100" rtlCol="0" anchor="ctr">
              <a:spAutoFit/>
            </a:bodyPr>
            <a:lstStyle/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4C4C4C"/>
                  </a:solidFill>
                  <a:effectLst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Development environment for creating insights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2FDAFF4-F4B3-4382-4155-80E451DDB251}"/>
                </a:ext>
              </a:extLst>
            </p:cNvPr>
            <p:cNvSpPr txBox="1"/>
            <p:nvPr/>
          </p:nvSpPr>
          <p:spPr>
            <a:xfrm>
              <a:off x="279889" y="2822140"/>
              <a:ext cx="3988822" cy="3205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570" tIns="54570" rIns="54570" bIns="54570" numCol="1" spcCol="38100" rtlCol="0" anchor="ctr">
              <a:spAutoFit/>
            </a:bodyPr>
            <a:lstStyle/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4C4C4C"/>
                  </a:solidFill>
                  <a:effectLst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Hosting environment for accessing and sharing insights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347071F-35BF-A22A-18B1-267499D10E47}"/>
                </a:ext>
              </a:extLst>
            </p:cNvPr>
            <p:cNvSpPr txBox="1"/>
            <p:nvPr/>
          </p:nvSpPr>
          <p:spPr>
            <a:xfrm>
              <a:off x="279889" y="3488328"/>
              <a:ext cx="3806995" cy="3205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570" tIns="54570" rIns="54570" bIns="54570" numCol="1" spcCol="38100" rtlCol="0" anchor="ctr">
              <a:spAutoFit/>
            </a:bodyPr>
            <a:lstStyle/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4C4C4C"/>
                  </a:solidFill>
                  <a:effectLst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R and Python package repository management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514EF5E-AECC-CB3C-CB13-1805607B5C49}"/>
                </a:ext>
              </a:extLst>
            </p:cNvPr>
            <p:cNvSpPr txBox="1"/>
            <p:nvPr/>
          </p:nvSpPr>
          <p:spPr>
            <a:xfrm>
              <a:off x="381019" y="1122843"/>
              <a:ext cx="1403830" cy="5051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4570" tIns="54570" rIns="54570" bIns="5457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>
                  <a:ln>
                    <a:noFill/>
                  </a:ln>
                  <a:solidFill>
                    <a:srgbClr val="404041"/>
                  </a:solidFill>
                  <a:effectLst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Overview</a:t>
              </a:r>
            </a:p>
          </p:txBody>
        </p:sp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50CE0FF4-6A31-6981-2A86-3F0988BD167A}"/>
              </a:ext>
            </a:extLst>
          </p:cNvPr>
          <p:cNvGrpSpPr/>
          <p:nvPr/>
        </p:nvGrpSpPr>
        <p:grpSpPr>
          <a:xfrm>
            <a:off x="5722854" y="1123162"/>
            <a:ext cx="320907" cy="382075"/>
            <a:chOff x="916195" y="1803353"/>
            <a:chExt cx="370151" cy="440706"/>
          </a:xfrm>
        </p:grpSpPr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BBE0D7DC-A8C6-6A6B-CDED-F242402F346C}"/>
                </a:ext>
              </a:extLst>
            </p:cNvPr>
            <p:cNvSpPr/>
            <p:nvPr/>
          </p:nvSpPr>
          <p:spPr>
            <a:xfrm>
              <a:off x="916195" y="1853744"/>
              <a:ext cx="370151" cy="370151"/>
            </a:xfrm>
            <a:prstGeom prst="ellipse">
              <a:avLst/>
            </a:prstGeom>
            <a:solidFill>
              <a:srgbClr val="44709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570" tIns="54570" rIns="54570" bIns="5457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FDB35B8A-A0C2-2B48-E17A-072EE2783AB7}"/>
                </a:ext>
              </a:extLst>
            </p:cNvPr>
            <p:cNvSpPr txBox="1"/>
            <p:nvPr/>
          </p:nvSpPr>
          <p:spPr>
            <a:xfrm>
              <a:off x="974846" y="1803353"/>
              <a:ext cx="252849" cy="440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4570" tIns="54570" rIns="54570" bIns="5457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spc="0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</a:p>
          </p:txBody>
        </p:sp>
      </p:grpSp>
      <p:pic>
        <p:nvPicPr>
          <p:cNvPr id="1056" name="Picture 13">
            <a:extLst>
              <a:ext uri="{FF2B5EF4-FFF2-40B4-BE49-F238E27FC236}">
                <a16:creationId xmlns:a16="http://schemas.microsoft.com/office/drawing/2014/main" id="{E5863790-298A-8026-7188-899456FDA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65" y="2108404"/>
            <a:ext cx="591352" cy="59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15">
            <a:extLst>
              <a:ext uri="{FF2B5EF4-FFF2-40B4-BE49-F238E27FC236}">
                <a16:creationId xmlns:a16="http://schemas.microsoft.com/office/drawing/2014/main" id="{7A56E264-453C-C35F-E92C-28AF43EB4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684" y="2865219"/>
            <a:ext cx="579114" cy="57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17">
            <a:extLst>
              <a:ext uri="{FF2B5EF4-FFF2-40B4-BE49-F238E27FC236}">
                <a16:creationId xmlns:a16="http://schemas.microsoft.com/office/drawing/2014/main" id="{F8E77C20-E8C6-D37A-3FD1-F4B7B5C35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333" y="3595772"/>
            <a:ext cx="448456" cy="51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3" name="TextBox 1062">
            <a:extLst>
              <a:ext uri="{FF2B5EF4-FFF2-40B4-BE49-F238E27FC236}">
                <a16:creationId xmlns:a16="http://schemas.microsoft.com/office/drawing/2014/main" id="{A7F99F98-FC90-E7A3-2BC2-B8DD86C717B2}"/>
              </a:ext>
            </a:extLst>
          </p:cNvPr>
          <p:cNvSpPr txBox="1"/>
          <p:nvPr/>
        </p:nvSpPr>
        <p:spPr>
          <a:xfrm>
            <a:off x="5722853" y="1476038"/>
            <a:ext cx="4042955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Access your data within Posit Team no matter where it lives and what format it’s in: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11678CF6-8E98-571E-49B8-A65FD3B3C996}"/>
              </a:ext>
            </a:extLst>
          </p:cNvPr>
          <p:cNvSpPr txBox="1"/>
          <p:nvPr/>
        </p:nvSpPr>
        <p:spPr>
          <a:xfrm>
            <a:off x="6286939" y="2034626"/>
            <a:ext cx="2657856" cy="7155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Local or Shared Directory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 panose="020B0503030403020204" pitchFamily="34" charset="0"/>
              <a:ea typeface="Source Sans Pro" panose="020B0503030403020204" pitchFamily="34" charset="0"/>
              <a:sym typeface="Source Sans Pr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Examples: </a:t>
            </a:r>
            <a:r>
              <a:rPr lang="en-US" b="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data.csv</a:t>
            </a:r>
            <a:r>
              <a:rPr lang="en-US" b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b="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data.txt</a:t>
            </a:r>
            <a:r>
              <a:rPr lang="en-US" b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b="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data.parquet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 panose="020B0503030403020204" pitchFamily="34" charset="0"/>
              <a:ea typeface="Source Sans Pro" panose="020B0503030403020204" pitchFamily="34" charset="0"/>
              <a:sym typeface="Source Sans Pro"/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DCDF2324-ABCA-84EC-2438-A7A985A6232F}"/>
              </a:ext>
            </a:extLst>
          </p:cNvPr>
          <p:cNvSpPr txBox="1"/>
          <p:nvPr/>
        </p:nvSpPr>
        <p:spPr>
          <a:xfrm>
            <a:off x="6286939" y="2713466"/>
            <a:ext cx="3601886" cy="7155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APIs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0" u="none" strike="noStrike" dirty="0">
                <a:solidFill>
                  <a:srgbClr val="40404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Interact with APIs using packages such as {</a:t>
            </a:r>
            <a:r>
              <a:rPr lang="en-US" b="0" i="0" u="sng" strike="noStrike" dirty="0">
                <a:solidFill>
                  <a:srgbClr val="44709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hlinkClick r:id="rId11"/>
              </a:rPr>
              <a:t>requests</a:t>
            </a:r>
            <a:r>
              <a:rPr lang="en-US" b="0" i="0" u="sng" strike="noStrike" dirty="0">
                <a:solidFill>
                  <a:srgbClr val="44709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}</a:t>
            </a:r>
            <a:r>
              <a:rPr lang="en-US" b="0" i="0" u="none" strike="noStrike" dirty="0">
                <a:solidFill>
                  <a:srgbClr val="40404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in Python or {</a:t>
            </a:r>
            <a:r>
              <a:rPr lang="en-US" b="0" i="0" u="sng" strike="noStrike" dirty="0">
                <a:solidFill>
                  <a:srgbClr val="44709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hlinkClick r:id="rId12"/>
              </a:rPr>
              <a:t>httr2</a:t>
            </a:r>
            <a:r>
              <a:rPr lang="en-US" b="0" i="0" u="sng" strike="noStrike" dirty="0">
                <a:solidFill>
                  <a:srgbClr val="44709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}</a:t>
            </a:r>
            <a:r>
              <a:rPr lang="en-US" b="0" i="0" u="none" strike="noStrike" dirty="0">
                <a:solidFill>
                  <a:srgbClr val="40404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and {</a:t>
            </a:r>
            <a:r>
              <a:rPr lang="en-US" b="0" i="0" u="sng" strike="noStrike" dirty="0">
                <a:solidFill>
                  <a:srgbClr val="44709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hlinkClick r:id="rId13"/>
              </a:rPr>
              <a:t>jsonlite</a:t>
            </a:r>
            <a:r>
              <a:rPr lang="en-US" b="0" i="0" u="sng" strike="noStrike" dirty="0">
                <a:solidFill>
                  <a:srgbClr val="44709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}</a:t>
            </a:r>
            <a:r>
              <a:rPr lang="en-US" b="0" i="0" u="none" strike="noStrike" dirty="0">
                <a:solidFill>
                  <a:srgbClr val="40404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in R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 panose="020B0503030403020204" pitchFamily="34" charset="0"/>
              <a:ea typeface="Source Sans Pro" panose="020B0503030403020204" pitchFamily="34" charset="0"/>
              <a:sym typeface="Source Sans Pro"/>
            </a:endParaRP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C6BEC0F5-B032-E420-3FBD-44078C1F25F2}"/>
              </a:ext>
            </a:extLst>
          </p:cNvPr>
          <p:cNvSpPr txBox="1"/>
          <p:nvPr/>
        </p:nvSpPr>
        <p:spPr>
          <a:xfrm>
            <a:off x="6286939" y="3464813"/>
            <a:ext cx="2900426" cy="7155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Pins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0" u="none" strike="noStrike" dirty="0">
                <a:solidFill>
                  <a:srgbClr val="40404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Store and retrieve Python/R objects including data and models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 panose="020B0503030403020204" pitchFamily="34" charset="0"/>
              <a:ea typeface="Source Sans Pro" panose="020B0503030403020204" pitchFamily="34" charset="0"/>
              <a:sym typeface="Source Sans Pro"/>
            </a:endParaRPr>
          </a:p>
        </p:txBody>
      </p:sp>
      <p:pic>
        <p:nvPicPr>
          <p:cNvPr id="1068" name="Graphic 1067">
            <a:extLst>
              <a:ext uri="{FF2B5EF4-FFF2-40B4-BE49-F238E27FC236}">
                <a16:creationId xmlns:a16="http://schemas.microsoft.com/office/drawing/2014/main" id="{BCF852C3-4651-5D9A-9517-47D61D30A7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88391" y="4310120"/>
            <a:ext cx="647700" cy="647700"/>
          </a:xfrm>
          <a:prstGeom prst="rect">
            <a:avLst/>
          </a:prstGeom>
        </p:spPr>
      </p:pic>
      <p:sp>
        <p:nvSpPr>
          <p:cNvPr id="1069" name="TextBox 1068">
            <a:extLst>
              <a:ext uri="{FF2B5EF4-FFF2-40B4-BE49-F238E27FC236}">
                <a16:creationId xmlns:a16="http://schemas.microsoft.com/office/drawing/2014/main" id="{6680D2F0-2F35-99B8-3CEC-C2169CB16D28}"/>
              </a:ext>
            </a:extLst>
          </p:cNvPr>
          <p:cNvSpPr txBox="1"/>
          <p:nvPr/>
        </p:nvSpPr>
        <p:spPr>
          <a:xfrm>
            <a:off x="6279689" y="4232766"/>
            <a:ext cx="3389338" cy="6898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Databases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40404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Connect to a variety of database types using DBI/DB-API/ODBC</a:t>
            </a:r>
            <a:endParaRPr lang="en-US" b="0" dirty="0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70" name="Rounded Rectangle 1069">
            <a:extLst>
              <a:ext uri="{FF2B5EF4-FFF2-40B4-BE49-F238E27FC236}">
                <a16:creationId xmlns:a16="http://schemas.microsoft.com/office/drawing/2014/main" id="{52C585BF-CC7D-CFF2-D3D8-84BEDC49EFE7}"/>
              </a:ext>
            </a:extLst>
          </p:cNvPr>
          <p:cNvSpPr/>
          <p:nvPr/>
        </p:nvSpPr>
        <p:spPr>
          <a:xfrm>
            <a:off x="5728802" y="4287508"/>
            <a:ext cx="3810726" cy="689852"/>
          </a:xfrm>
          <a:prstGeom prst="roundRect">
            <a:avLst>
              <a:gd name="adj" fmla="val 3116"/>
            </a:avLst>
          </a:prstGeom>
          <a:noFill/>
          <a:ln w="12700" cap="flat">
            <a:solidFill>
              <a:srgbClr val="EF633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210578E1-7CFB-E065-CD90-8700BE729D5B}"/>
              </a:ext>
            </a:extLst>
          </p:cNvPr>
          <p:cNvCxnSpPr>
            <a:cxnSpLocks/>
          </p:cNvCxnSpPr>
          <p:nvPr/>
        </p:nvCxnSpPr>
        <p:spPr>
          <a:xfrm>
            <a:off x="9532936" y="4651465"/>
            <a:ext cx="295398" cy="0"/>
          </a:xfrm>
          <a:prstGeom prst="line">
            <a:avLst/>
          </a:prstGeom>
          <a:noFill/>
          <a:ln w="12700" cap="flat">
            <a:solidFill>
              <a:srgbClr val="EF633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77DE8B01-BF19-6893-AFB0-FF042EFC66C5}"/>
              </a:ext>
            </a:extLst>
          </p:cNvPr>
          <p:cNvCxnSpPr>
            <a:cxnSpLocks/>
          </p:cNvCxnSpPr>
          <p:nvPr/>
        </p:nvCxnSpPr>
        <p:spPr>
          <a:xfrm>
            <a:off x="9859068" y="1677926"/>
            <a:ext cx="3452" cy="2973539"/>
          </a:xfrm>
          <a:prstGeom prst="line">
            <a:avLst/>
          </a:prstGeom>
          <a:noFill/>
          <a:ln w="12700" cap="flat">
            <a:solidFill>
              <a:srgbClr val="EF633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64CF3179-2C1C-28A4-4AFD-78ACBB53484F}"/>
              </a:ext>
            </a:extLst>
          </p:cNvPr>
          <p:cNvCxnSpPr>
            <a:cxnSpLocks/>
          </p:cNvCxnSpPr>
          <p:nvPr/>
        </p:nvCxnSpPr>
        <p:spPr>
          <a:xfrm flipH="1">
            <a:off x="9859068" y="1677926"/>
            <a:ext cx="193101" cy="0"/>
          </a:xfrm>
          <a:prstGeom prst="line">
            <a:avLst/>
          </a:prstGeom>
          <a:noFill/>
          <a:ln w="12700" cap="flat">
            <a:solidFill>
              <a:srgbClr val="EF6330"/>
            </a:solidFill>
            <a:prstDash val="dash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90" name="Picture 8">
            <a:extLst>
              <a:ext uri="{FF2B5EF4-FFF2-40B4-BE49-F238E27FC236}">
                <a16:creationId xmlns:a16="http://schemas.microsoft.com/office/drawing/2014/main" id="{D533B265-0E39-FE83-E6F4-F2980E521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2781874"/>
            <a:ext cx="499173" cy="38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1" name="Graphic 1090">
            <a:extLst>
              <a:ext uri="{FF2B5EF4-FFF2-40B4-BE49-F238E27FC236}">
                <a16:creationId xmlns:a16="http://schemas.microsoft.com/office/drawing/2014/main" id="{58E9D50F-413F-C669-DF34-9F4AFEC647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690681" y="2649673"/>
            <a:ext cx="647700" cy="647700"/>
          </a:xfrm>
          <a:prstGeom prst="rect">
            <a:avLst/>
          </a:prstGeom>
        </p:spPr>
      </p:pic>
      <p:sp>
        <p:nvSpPr>
          <p:cNvPr id="1092" name="TextBox 1091">
            <a:extLst>
              <a:ext uri="{FF2B5EF4-FFF2-40B4-BE49-F238E27FC236}">
                <a16:creationId xmlns:a16="http://schemas.microsoft.com/office/drawing/2014/main" id="{880CDDFC-3F38-AF4B-2730-9FCB557BFFE0}"/>
              </a:ext>
            </a:extLst>
          </p:cNvPr>
          <p:cNvSpPr txBox="1"/>
          <p:nvPr/>
        </p:nvSpPr>
        <p:spPr>
          <a:xfrm>
            <a:off x="11151368" y="2708106"/>
            <a:ext cx="1318871" cy="530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DBI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Database Interface</a:t>
            </a:r>
          </a:p>
        </p:txBody>
      </p:sp>
      <p:cxnSp>
        <p:nvCxnSpPr>
          <p:cNvPr id="1094" name="Straight Arrow Connector 1093">
            <a:extLst>
              <a:ext uri="{FF2B5EF4-FFF2-40B4-BE49-F238E27FC236}">
                <a16:creationId xmlns:a16="http://schemas.microsoft.com/office/drawing/2014/main" id="{754B7587-9630-D0A3-7CC2-579BAB3F219D}"/>
              </a:ext>
            </a:extLst>
          </p:cNvPr>
          <p:cNvCxnSpPr>
            <a:cxnSpLocks/>
            <a:endCxn id="1091" idx="1"/>
          </p:cNvCxnSpPr>
          <p:nvPr/>
        </p:nvCxnSpPr>
        <p:spPr>
          <a:xfrm>
            <a:off x="11018167" y="2973523"/>
            <a:ext cx="1672514" cy="0"/>
          </a:xfrm>
          <a:prstGeom prst="straightConnector1">
            <a:avLst/>
          </a:prstGeom>
          <a:noFill/>
          <a:ln w="12700" cap="flat">
            <a:solidFill>
              <a:srgbClr val="40404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97" name="TextBox 1096">
            <a:extLst>
              <a:ext uri="{FF2B5EF4-FFF2-40B4-BE49-F238E27FC236}">
                <a16:creationId xmlns:a16="http://schemas.microsoft.com/office/drawing/2014/main" id="{B02D136F-46EC-E78B-1334-0607D28108F8}"/>
              </a:ext>
            </a:extLst>
          </p:cNvPr>
          <p:cNvSpPr txBox="1"/>
          <p:nvPr/>
        </p:nvSpPr>
        <p:spPr>
          <a:xfrm>
            <a:off x="10243037" y="3131427"/>
            <a:ext cx="3025324" cy="9387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i="0" u="sng" strike="noStrike" dirty="0">
                <a:solidFill>
                  <a:srgbClr val="40404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Example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con &lt;- </a:t>
            </a:r>
            <a:r>
              <a:rPr lang="en-US" sz="1100" b="1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DBI</a:t>
            </a: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::</a:t>
            </a:r>
            <a:r>
              <a:rPr lang="en-US" sz="1100" b="0" i="0" u="none" strike="noStrike" dirty="0" err="1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dbConnect</a:t>
            </a: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endParaRPr lang="en-US" sz="1100" b="0" dirty="0">
              <a:effectLst/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  </a:t>
            </a:r>
            <a:r>
              <a:rPr lang="en-US" sz="1100" b="1" i="0" u="none" strike="noStrike" dirty="0" err="1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RPostgres</a:t>
            </a: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::Postgres(), </a:t>
            </a:r>
            <a:endParaRPr lang="en-US" sz="1100" b="0" dirty="0">
              <a:effectLst/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  hostname = ”</a:t>
            </a:r>
            <a:r>
              <a:rPr lang="en-US" sz="1100" b="0" i="0" u="none" strike="noStrike" dirty="0" err="1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db.company.com</a:t>
            </a: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", </a:t>
            </a:r>
            <a:endParaRPr lang="en-US" sz="1100" b="0" dirty="0">
              <a:effectLst/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  port = 5432)</a:t>
            </a:r>
            <a:endParaRPr lang="en-US" sz="1100" b="0" dirty="0">
              <a:effectLst/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100" name="Rounded Rectangle 1099">
            <a:extLst>
              <a:ext uri="{FF2B5EF4-FFF2-40B4-BE49-F238E27FC236}">
                <a16:creationId xmlns:a16="http://schemas.microsoft.com/office/drawing/2014/main" id="{EBE9651B-0AE7-277E-F0B9-3BF2D96C6237}"/>
              </a:ext>
            </a:extLst>
          </p:cNvPr>
          <p:cNvSpPr/>
          <p:nvPr/>
        </p:nvSpPr>
        <p:spPr>
          <a:xfrm>
            <a:off x="10136125" y="1539880"/>
            <a:ext cx="3463834" cy="1005840"/>
          </a:xfrm>
          <a:prstGeom prst="roundRect">
            <a:avLst>
              <a:gd name="adj" fmla="val 7096"/>
            </a:avLst>
          </a:prstGeom>
          <a:solidFill>
            <a:srgbClr val="FFFF00">
              <a:alpha val="30588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01" name="Graphic 1100">
            <a:extLst>
              <a:ext uri="{FF2B5EF4-FFF2-40B4-BE49-F238E27FC236}">
                <a16:creationId xmlns:a16="http://schemas.microsoft.com/office/drawing/2014/main" id="{06318008-90EC-2828-02F1-35D2FB96ED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690681" y="1544543"/>
            <a:ext cx="647700" cy="647700"/>
          </a:xfrm>
          <a:prstGeom prst="rect">
            <a:avLst/>
          </a:prstGeom>
        </p:spPr>
      </p:pic>
      <p:sp>
        <p:nvSpPr>
          <p:cNvPr id="1102" name="TextBox 1101">
            <a:extLst>
              <a:ext uri="{FF2B5EF4-FFF2-40B4-BE49-F238E27FC236}">
                <a16:creationId xmlns:a16="http://schemas.microsoft.com/office/drawing/2014/main" id="{59DD9623-D289-235D-44E8-0F0EBCAEB6DD}"/>
              </a:ext>
            </a:extLst>
          </p:cNvPr>
          <p:cNvSpPr txBox="1"/>
          <p:nvPr/>
        </p:nvSpPr>
        <p:spPr>
          <a:xfrm>
            <a:off x="11007098" y="1602976"/>
            <a:ext cx="1607411" cy="530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DB-API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0" u="none" strike="noStrike" dirty="0">
                <a:solidFill>
                  <a:srgbClr val="404041"/>
                </a:solidFill>
                <a:effectLst/>
                <a:latin typeface="Open Sans" panose="020B0606030504020204" pitchFamily="34" charset="0"/>
              </a:rPr>
              <a:t>Python Database API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03" name="Straight Arrow Connector 1102">
            <a:extLst>
              <a:ext uri="{FF2B5EF4-FFF2-40B4-BE49-F238E27FC236}">
                <a16:creationId xmlns:a16="http://schemas.microsoft.com/office/drawing/2014/main" id="{A4DAA6CD-E65A-5C5C-356A-9CE7925A6A96}"/>
              </a:ext>
            </a:extLst>
          </p:cNvPr>
          <p:cNvCxnSpPr>
            <a:cxnSpLocks/>
            <a:endCxn id="1101" idx="1"/>
          </p:cNvCxnSpPr>
          <p:nvPr/>
        </p:nvCxnSpPr>
        <p:spPr>
          <a:xfrm>
            <a:off x="11018167" y="1868393"/>
            <a:ext cx="1672514" cy="0"/>
          </a:xfrm>
          <a:prstGeom prst="straightConnector1">
            <a:avLst/>
          </a:prstGeom>
          <a:noFill/>
          <a:ln w="12700" cap="flat">
            <a:solidFill>
              <a:srgbClr val="40404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05" name="Picture 9">
            <a:extLst>
              <a:ext uri="{FF2B5EF4-FFF2-40B4-BE49-F238E27FC236}">
                <a16:creationId xmlns:a16="http://schemas.microsoft.com/office/drawing/2014/main" id="{3A86A1ED-EA9D-0296-35D3-C52FE5B02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2" y="1619777"/>
            <a:ext cx="499174" cy="49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8" name="TextBox 1107">
            <a:extLst>
              <a:ext uri="{FF2B5EF4-FFF2-40B4-BE49-F238E27FC236}">
                <a16:creationId xmlns:a16="http://schemas.microsoft.com/office/drawing/2014/main" id="{E788D6E4-7A38-287C-AC1B-321302FF1835}"/>
              </a:ext>
            </a:extLst>
          </p:cNvPr>
          <p:cNvSpPr txBox="1"/>
          <p:nvPr/>
        </p:nvSpPr>
        <p:spPr>
          <a:xfrm>
            <a:off x="10217480" y="2108172"/>
            <a:ext cx="316794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i="0" u="sng" strike="noStrike" dirty="0">
                <a:solidFill>
                  <a:srgbClr val="40404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Example</a:t>
            </a:r>
            <a:endParaRPr lang="en-US" sz="1100" b="0" i="0" u="none" strike="noStrike" dirty="0">
              <a:solidFill>
                <a:srgbClr val="404041"/>
              </a:solidFill>
              <a:effectLst/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con = sqlite3.connect(</a:t>
            </a: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</a:rPr>
              <a:t>'</a:t>
            </a:r>
            <a:r>
              <a:rPr lang="en-US" sz="1100" b="0" i="0" u="none" strike="noStrike" dirty="0" err="1">
                <a:solidFill>
                  <a:srgbClr val="404041"/>
                </a:solidFill>
                <a:effectLst/>
                <a:latin typeface="Source Code Pro" panose="020B0309030403020204" pitchFamily="34" charset="0"/>
              </a:rPr>
              <a:t>example.db</a:t>
            </a: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</a:rPr>
              <a:t>')</a:t>
            </a:r>
            <a:endParaRPr lang="en-US" sz="1100" b="0" dirty="0">
              <a:effectLst/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BF1B1E0F-3CC7-6F02-6B62-CEE8B33862BE}"/>
              </a:ext>
            </a:extLst>
          </p:cNvPr>
          <p:cNvCxnSpPr>
            <a:cxnSpLocks/>
          </p:cNvCxnSpPr>
          <p:nvPr/>
        </p:nvCxnSpPr>
        <p:spPr>
          <a:xfrm flipH="1">
            <a:off x="9868936" y="3212420"/>
            <a:ext cx="166230" cy="0"/>
          </a:xfrm>
          <a:prstGeom prst="line">
            <a:avLst/>
          </a:prstGeom>
          <a:noFill/>
          <a:ln w="12700" cap="flat">
            <a:solidFill>
              <a:srgbClr val="EF6330"/>
            </a:solidFill>
            <a:prstDash val="dash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16" name="TextBox 1115">
            <a:extLst>
              <a:ext uri="{FF2B5EF4-FFF2-40B4-BE49-F238E27FC236}">
                <a16:creationId xmlns:a16="http://schemas.microsoft.com/office/drawing/2014/main" id="{39FF0E2C-834C-0221-2CFA-43BD38EE6B6B}"/>
              </a:ext>
            </a:extLst>
          </p:cNvPr>
          <p:cNvSpPr txBox="1"/>
          <p:nvPr/>
        </p:nvSpPr>
        <p:spPr>
          <a:xfrm>
            <a:off x="10124607" y="4160267"/>
            <a:ext cx="1195566" cy="6898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40404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ODBC</a:t>
            </a:r>
            <a:endParaRPr lang="en-US" b="0" dirty="0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en-US" b="0" i="0" u="none" strike="noStrike" dirty="0">
                <a:solidFill>
                  <a:srgbClr val="40404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Open Database Connectivity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 panose="020B0503030403020204" pitchFamily="34" charset="0"/>
              <a:ea typeface="Source Sans Pro" panose="020B0503030403020204" pitchFamily="34" charset="0"/>
              <a:sym typeface="Source Sans Pro"/>
            </a:endParaRPr>
          </a:p>
        </p:txBody>
      </p:sp>
      <p:pic>
        <p:nvPicPr>
          <p:cNvPr id="1117" name="Graphic 1116">
            <a:extLst>
              <a:ext uri="{FF2B5EF4-FFF2-40B4-BE49-F238E27FC236}">
                <a16:creationId xmlns:a16="http://schemas.microsoft.com/office/drawing/2014/main" id="{C5F1AFC9-2909-E896-5B65-321874911D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695805" y="4164907"/>
            <a:ext cx="647700" cy="647700"/>
          </a:xfrm>
          <a:prstGeom prst="rect">
            <a:avLst/>
          </a:prstGeom>
        </p:spPr>
      </p:pic>
      <p:cxnSp>
        <p:nvCxnSpPr>
          <p:cNvPr id="1121" name="Straight Arrow Connector 1120">
            <a:extLst>
              <a:ext uri="{FF2B5EF4-FFF2-40B4-BE49-F238E27FC236}">
                <a16:creationId xmlns:a16="http://schemas.microsoft.com/office/drawing/2014/main" id="{89CCD033-8CAE-D225-C60E-7B49727C8200}"/>
              </a:ext>
            </a:extLst>
          </p:cNvPr>
          <p:cNvCxnSpPr>
            <a:cxnSpLocks/>
            <a:stCxn id="1116" idx="3"/>
          </p:cNvCxnSpPr>
          <p:nvPr/>
        </p:nvCxnSpPr>
        <p:spPr>
          <a:xfrm>
            <a:off x="11320173" y="4505193"/>
            <a:ext cx="1375632" cy="0"/>
          </a:xfrm>
          <a:prstGeom prst="straightConnector1">
            <a:avLst/>
          </a:prstGeom>
          <a:noFill/>
          <a:ln w="12700" cap="flat">
            <a:solidFill>
              <a:srgbClr val="40404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5464A5E7-984B-FC3F-A110-47F37E15D554}"/>
              </a:ext>
            </a:extLst>
          </p:cNvPr>
          <p:cNvCxnSpPr>
            <a:cxnSpLocks/>
          </p:cNvCxnSpPr>
          <p:nvPr/>
        </p:nvCxnSpPr>
        <p:spPr>
          <a:xfrm flipH="1">
            <a:off x="9868936" y="4408710"/>
            <a:ext cx="183233" cy="0"/>
          </a:xfrm>
          <a:prstGeom prst="line">
            <a:avLst/>
          </a:prstGeom>
          <a:noFill/>
          <a:ln w="12700" cap="flat">
            <a:solidFill>
              <a:srgbClr val="EF6330"/>
            </a:solidFill>
            <a:prstDash val="dash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30" name="TextBox 1129">
            <a:extLst>
              <a:ext uri="{FF2B5EF4-FFF2-40B4-BE49-F238E27FC236}">
                <a16:creationId xmlns:a16="http://schemas.microsoft.com/office/drawing/2014/main" id="{E5BE4F4B-4D12-3F81-0472-26F322F3C741}"/>
              </a:ext>
            </a:extLst>
          </p:cNvPr>
          <p:cNvSpPr txBox="1"/>
          <p:nvPr/>
        </p:nvSpPr>
        <p:spPr>
          <a:xfrm>
            <a:off x="10357682" y="6626224"/>
            <a:ext cx="3314431" cy="12772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con &lt;- </a:t>
            </a:r>
            <a:r>
              <a:rPr lang="en-US" sz="1100" b="1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DBI</a:t>
            </a: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::</a:t>
            </a:r>
            <a:r>
              <a:rPr lang="en-US" sz="1100" b="0" i="0" u="none" strike="noStrike" dirty="0" err="1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dbConnect</a:t>
            </a: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r>
              <a:rPr lang="en-US" sz="1100" b="1" i="0" u="none" strike="noStrike" dirty="0" err="1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odbc</a:t>
            </a: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::</a:t>
            </a:r>
            <a:r>
              <a:rPr lang="en-US" sz="1100" b="0" i="0" u="none" strike="noStrike" dirty="0" err="1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odbc</a:t>
            </a: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(),</a:t>
            </a:r>
            <a:endParaRPr lang="en-US" sz="1100" b="0" dirty="0">
              <a:effectLst/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  </a:t>
            </a:r>
            <a:r>
              <a:rPr lang="en-US" sz="1100" b="1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driver</a:t>
            </a: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 = "PostgreSQL Driver",</a:t>
            </a:r>
            <a:endParaRPr lang="en-US" sz="1100" b="0" dirty="0">
              <a:effectLst/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  database = "</a:t>
            </a:r>
            <a:r>
              <a:rPr lang="en-US" sz="1100" b="0" i="0" u="none" strike="noStrike" dirty="0" err="1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test_db</a:t>
            </a: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",</a:t>
            </a:r>
            <a:endParaRPr lang="en-US" sz="1100" b="0" dirty="0">
              <a:effectLst/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  UID    = </a:t>
            </a:r>
            <a:r>
              <a:rPr lang="en-US" sz="1100" b="0" i="0" u="none" strike="noStrike" dirty="0" err="1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Sys.getenv</a:t>
            </a: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("DB_USER"),</a:t>
            </a:r>
            <a:endParaRPr lang="en-US" sz="1100" b="0" dirty="0">
              <a:effectLst/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  PWD    = </a:t>
            </a:r>
            <a:r>
              <a:rPr lang="en-US" sz="1100" b="0" i="0" u="none" strike="noStrike" dirty="0" err="1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Sys.getenv</a:t>
            </a: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("DB_PASSWORD"),</a:t>
            </a:r>
            <a:endParaRPr lang="en-US" sz="1100" b="0" dirty="0">
              <a:effectLst/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  host = "localhost",</a:t>
            </a:r>
            <a:endParaRPr lang="en-US" sz="1100" b="0" dirty="0">
              <a:effectLst/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  port = 5432)</a:t>
            </a:r>
            <a:endParaRPr lang="en-US" sz="1100" b="0" dirty="0">
              <a:effectLst/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132" name="TextBox 1131">
            <a:extLst>
              <a:ext uri="{FF2B5EF4-FFF2-40B4-BE49-F238E27FC236}">
                <a16:creationId xmlns:a16="http://schemas.microsoft.com/office/drawing/2014/main" id="{A25AD51D-0373-8AC6-B835-A14A60C0940C}"/>
              </a:ext>
            </a:extLst>
          </p:cNvPr>
          <p:cNvSpPr txBox="1"/>
          <p:nvPr/>
        </p:nvSpPr>
        <p:spPr>
          <a:xfrm>
            <a:off x="10384891" y="5033343"/>
            <a:ext cx="3008892" cy="12772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con = </a:t>
            </a:r>
            <a:r>
              <a:rPr lang="en-US" sz="1100" b="1" i="0" u="none" strike="noStrike" dirty="0" err="1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pyodbc</a:t>
            </a:r>
            <a:r>
              <a:rPr lang="en-US" sz="1100" b="0" i="0" u="none" strike="noStrike" dirty="0" err="1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.connect</a:t>
            </a: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endParaRPr lang="en-US" sz="1100" b="0" dirty="0">
              <a:effectLst/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  </a:t>
            </a:r>
            <a:r>
              <a:rPr lang="en-US" sz="1100" b="1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driver</a:t>
            </a: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 = 'PostgreSQL',</a:t>
            </a:r>
            <a:endParaRPr lang="en-US" sz="1100" b="0" dirty="0">
              <a:effectLst/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  database = '</a:t>
            </a:r>
            <a:r>
              <a:rPr lang="en-US" sz="1100" b="0" i="0" u="none" strike="noStrike" dirty="0" err="1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test_db</a:t>
            </a: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',</a:t>
            </a:r>
            <a:endParaRPr lang="en-US" sz="1100" b="0" dirty="0">
              <a:effectLst/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  server = 'localhost',</a:t>
            </a:r>
            <a:endParaRPr lang="en-US" sz="1100" b="0" dirty="0">
              <a:effectLst/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  port = 5432, </a:t>
            </a:r>
            <a:endParaRPr lang="en-US" sz="1100" b="0" dirty="0">
              <a:effectLst/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  </a:t>
            </a:r>
            <a:r>
              <a:rPr lang="en-US" sz="1100" b="0" i="0" u="none" strike="noStrike" dirty="0" err="1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uid</a:t>
            </a: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 = </a:t>
            </a:r>
            <a:r>
              <a:rPr lang="en-US" sz="1100" b="0" i="0" u="none" strike="noStrike" dirty="0" err="1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os.getenv</a:t>
            </a: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('DB_USER'),</a:t>
            </a:r>
            <a:endParaRPr lang="en-US" sz="1100" b="0" dirty="0">
              <a:effectLst/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  </a:t>
            </a:r>
            <a:r>
              <a:rPr lang="en-US" sz="1100" b="0" i="0" u="none" strike="noStrike" dirty="0" err="1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pwd</a:t>
            </a: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 = </a:t>
            </a:r>
            <a:r>
              <a:rPr lang="en-US" sz="1100" b="0" i="0" u="none" strike="noStrike" dirty="0" err="1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os.getenv</a:t>
            </a: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  <a:ea typeface="Source Code Pro" panose="020B0309030403020204" pitchFamily="34" charset="0"/>
              </a:rPr>
              <a:t>('DB_PASSWORD'))</a:t>
            </a:r>
            <a:endParaRPr lang="en-US" sz="1100" b="0" dirty="0">
              <a:effectLst/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1133" name="Picture 8">
            <a:extLst>
              <a:ext uri="{FF2B5EF4-FFF2-40B4-BE49-F238E27FC236}">
                <a16:creationId xmlns:a16="http://schemas.microsoft.com/office/drawing/2014/main" id="{C8697B36-F207-62B4-8590-EE0414B30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5882" y="6324976"/>
            <a:ext cx="419135" cy="32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4" name="Picture 9">
            <a:extLst>
              <a:ext uri="{FF2B5EF4-FFF2-40B4-BE49-F238E27FC236}">
                <a16:creationId xmlns:a16="http://schemas.microsoft.com/office/drawing/2014/main" id="{6ABCEC3D-8C27-1644-AF16-1AE8EB0D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858" y="4645119"/>
            <a:ext cx="427737" cy="42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5" name="Picture 21">
            <a:extLst>
              <a:ext uri="{FF2B5EF4-FFF2-40B4-BE49-F238E27FC236}">
                <a16:creationId xmlns:a16="http://schemas.microsoft.com/office/drawing/2014/main" id="{BEB9B384-C05E-027F-39EA-BFFCB6479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4" b="74502"/>
          <a:stretch/>
        </p:blipFill>
        <p:spPr bwMode="auto">
          <a:xfrm>
            <a:off x="5661303" y="5332954"/>
            <a:ext cx="4105220" cy="59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6" name="TextBox 1135">
            <a:extLst>
              <a:ext uri="{FF2B5EF4-FFF2-40B4-BE49-F238E27FC236}">
                <a16:creationId xmlns:a16="http://schemas.microsoft.com/office/drawing/2014/main" id="{42BA562C-0B81-8251-8836-C77E5BAC4A62}"/>
              </a:ext>
            </a:extLst>
          </p:cNvPr>
          <p:cNvSpPr txBox="1"/>
          <p:nvPr/>
        </p:nvSpPr>
        <p:spPr>
          <a:xfrm>
            <a:off x="5672820" y="4979003"/>
            <a:ext cx="3204456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Posit’s Professional ODBC Drivers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E8CB160F-5AFC-125F-4F89-DCAD58D2A802}"/>
              </a:ext>
            </a:extLst>
          </p:cNvPr>
          <p:cNvGrpSpPr/>
          <p:nvPr/>
        </p:nvGrpSpPr>
        <p:grpSpPr>
          <a:xfrm>
            <a:off x="5689585" y="8096894"/>
            <a:ext cx="320907" cy="382075"/>
            <a:chOff x="916195" y="1803353"/>
            <a:chExt cx="370151" cy="440706"/>
          </a:xfrm>
        </p:grpSpPr>
        <p:sp>
          <p:nvSpPr>
            <p:cNvPr id="1138" name="Oval 1137">
              <a:extLst>
                <a:ext uri="{FF2B5EF4-FFF2-40B4-BE49-F238E27FC236}">
                  <a16:creationId xmlns:a16="http://schemas.microsoft.com/office/drawing/2014/main" id="{09E97362-EA3F-62CE-0A9D-3D27ED435CA7}"/>
                </a:ext>
              </a:extLst>
            </p:cNvPr>
            <p:cNvSpPr/>
            <p:nvPr/>
          </p:nvSpPr>
          <p:spPr>
            <a:xfrm>
              <a:off x="916195" y="1853744"/>
              <a:ext cx="370151" cy="370151"/>
            </a:xfrm>
            <a:prstGeom prst="ellipse">
              <a:avLst/>
            </a:prstGeom>
            <a:solidFill>
              <a:srgbClr val="44709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570" tIns="54570" rIns="54570" bIns="5457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39" name="TextBox 1138">
              <a:extLst>
                <a:ext uri="{FF2B5EF4-FFF2-40B4-BE49-F238E27FC236}">
                  <a16:creationId xmlns:a16="http://schemas.microsoft.com/office/drawing/2014/main" id="{F5B62104-65B6-9CCC-C6ED-EF998A24AAA5}"/>
                </a:ext>
              </a:extLst>
            </p:cNvPr>
            <p:cNvSpPr txBox="1"/>
            <p:nvPr/>
          </p:nvSpPr>
          <p:spPr>
            <a:xfrm>
              <a:off x="974846" y="1803353"/>
              <a:ext cx="252848" cy="440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4570" tIns="54570" rIns="54570" bIns="5457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F2F2F2"/>
                  </a:solidFill>
                </a:rPr>
                <a:t>4</a:t>
              </a:r>
              <a:endParaRPr kumimoji="0" lang="en-US" sz="1600" b="1" i="0" u="none" strike="noStrike" cap="none" spc="0" normalizeH="0" baseline="0" dirty="0">
                <a:ln>
                  <a:noFill/>
                </a:ln>
                <a:solidFill>
                  <a:srgbClr val="F2F2F2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142" name="TextBox 1141">
            <a:extLst>
              <a:ext uri="{FF2B5EF4-FFF2-40B4-BE49-F238E27FC236}">
                <a16:creationId xmlns:a16="http://schemas.microsoft.com/office/drawing/2014/main" id="{A38A5800-2C19-5F72-ACA5-F54342BAE5B5}"/>
              </a:ext>
            </a:extLst>
          </p:cNvPr>
          <p:cNvSpPr txBox="1"/>
          <p:nvPr/>
        </p:nvSpPr>
        <p:spPr>
          <a:xfrm>
            <a:off x="10133283" y="4808602"/>
            <a:ext cx="110127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i="0" u="sng" strike="noStrike" dirty="0">
                <a:solidFill>
                  <a:srgbClr val="40404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Examples</a:t>
            </a:r>
            <a:endParaRPr lang="en-US" dirty="0"/>
          </a:p>
        </p:txBody>
      </p:sp>
      <p:sp>
        <p:nvSpPr>
          <p:cNvPr id="1143" name="TextBox 1142">
            <a:extLst>
              <a:ext uri="{FF2B5EF4-FFF2-40B4-BE49-F238E27FC236}">
                <a16:creationId xmlns:a16="http://schemas.microsoft.com/office/drawing/2014/main" id="{4AA47B05-C13C-82E3-CED7-817DC8D570C0}"/>
              </a:ext>
            </a:extLst>
          </p:cNvPr>
          <p:cNvSpPr txBox="1"/>
          <p:nvPr/>
        </p:nvSpPr>
        <p:spPr>
          <a:xfrm>
            <a:off x="7042721" y="8573923"/>
            <a:ext cx="2930946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Support for multiple Python and R versions</a:t>
            </a:r>
          </a:p>
        </p:txBody>
      </p:sp>
      <p:pic>
        <p:nvPicPr>
          <p:cNvPr id="1144" name="Picture 1143">
            <a:extLst>
              <a:ext uri="{FF2B5EF4-FFF2-40B4-BE49-F238E27FC236}">
                <a16:creationId xmlns:a16="http://schemas.microsoft.com/office/drawing/2014/main" id="{20FA58FF-D218-A2B7-9633-7B1A9A0D06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42330" y="8371698"/>
            <a:ext cx="2930947" cy="1666710"/>
          </a:xfrm>
          <a:prstGeom prst="rect">
            <a:avLst/>
          </a:prstGeom>
          <a:ln>
            <a:solidFill>
              <a:srgbClr val="404041"/>
            </a:solidFill>
          </a:ln>
        </p:spPr>
      </p:pic>
      <p:pic>
        <p:nvPicPr>
          <p:cNvPr id="1145" name="Picture 8">
            <a:extLst>
              <a:ext uri="{FF2B5EF4-FFF2-40B4-BE49-F238E27FC236}">
                <a16:creationId xmlns:a16="http://schemas.microsoft.com/office/drawing/2014/main" id="{C4853229-BE0F-6D06-C5CF-DE2F9107E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945" y="8637999"/>
            <a:ext cx="272731" cy="21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7" name="Picture 8">
            <a:extLst>
              <a:ext uri="{FF2B5EF4-FFF2-40B4-BE49-F238E27FC236}">
                <a16:creationId xmlns:a16="http://schemas.microsoft.com/office/drawing/2014/main" id="{CC4CD93F-FEE3-991E-E57B-AE6070AB7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944" y="8637999"/>
            <a:ext cx="272731" cy="21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1" name="Picture 9">
            <a:extLst>
              <a:ext uri="{FF2B5EF4-FFF2-40B4-BE49-F238E27FC236}">
                <a16:creationId xmlns:a16="http://schemas.microsoft.com/office/drawing/2014/main" id="{82BC10A3-10C9-2A7D-EB89-852E9DE5D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522" y="8610790"/>
            <a:ext cx="266796" cy="26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2" name="Picture 9">
            <a:extLst>
              <a:ext uri="{FF2B5EF4-FFF2-40B4-BE49-F238E27FC236}">
                <a16:creationId xmlns:a16="http://schemas.microsoft.com/office/drawing/2014/main" id="{990AF98B-21A8-6FCD-1F28-B7FD2B353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804" y="8610790"/>
            <a:ext cx="266796" cy="26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3" name="TextBox 1152">
            <a:extLst>
              <a:ext uri="{FF2B5EF4-FFF2-40B4-BE49-F238E27FC236}">
                <a16:creationId xmlns:a16="http://schemas.microsoft.com/office/drawing/2014/main" id="{FC30895A-76A6-294E-88C5-04576CE4048E}"/>
              </a:ext>
            </a:extLst>
          </p:cNvPr>
          <p:cNvSpPr txBox="1"/>
          <p:nvPr/>
        </p:nvSpPr>
        <p:spPr>
          <a:xfrm>
            <a:off x="7042721" y="8954586"/>
            <a:ext cx="2664864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/>
              <a:t>Leverage virtual environments and project-oriented workflows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62" name="Picture 23">
            <a:extLst>
              <a:ext uri="{FF2B5EF4-FFF2-40B4-BE49-F238E27FC236}">
                <a16:creationId xmlns:a16="http://schemas.microsoft.com/office/drawing/2014/main" id="{3542C504-A379-7E43-94CB-28306D87F3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" t="26606" r="53927" b="22569"/>
          <a:stretch/>
        </p:blipFill>
        <p:spPr bwMode="auto">
          <a:xfrm>
            <a:off x="5690788" y="9088124"/>
            <a:ext cx="319156" cy="32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3" name="Picture 25">
            <a:extLst>
              <a:ext uri="{FF2B5EF4-FFF2-40B4-BE49-F238E27FC236}">
                <a16:creationId xmlns:a16="http://schemas.microsoft.com/office/drawing/2014/main" id="{25EAA980-1385-D50A-956D-B2D93904A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717" y="9088124"/>
            <a:ext cx="276723" cy="32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4" name="TextBox 1163">
            <a:extLst>
              <a:ext uri="{FF2B5EF4-FFF2-40B4-BE49-F238E27FC236}">
                <a16:creationId xmlns:a16="http://schemas.microsoft.com/office/drawing/2014/main" id="{5386D264-D5CF-1BDF-7552-B181465FA0BB}"/>
              </a:ext>
            </a:extLst>
          </p:cNvPr>
          <p:cNvSpPr txBox="1"/>
          <p:nvPr/>
        </p:nvSpPr>
        <p:spPr>
          <a:xfrm>
            <a:off x="6474516" y="9088124"/>
            <a:ext cx="467676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VENV</a:t>
            </a:r>
          </a:p>
        </p:txBody>
      </p:sp>
      <p:sp>
        <p:nvSpPr>
          <p:cNvPr id="1165" name="TextBox 1164">
            <a:extLst>
              <a:ext uri="{FF2B5EF4-FFF2-40B4-BE49-F238E27FC236}">
                <a16:creationId xmlns:a16="http://schemas.microsoft.com/office/drawing/2014/main" id="{B43376A1-98F3-D649-BA81-CFF7528F26B2}"/>
              </a:ext>
            </a:extLst>
          </p:cNvPr>
          <p:cNvSpPr txBox="1"/>
          <p:nvPr/>
        </p:nvSpPr>
        <p:spPr>
          <a:xfrm>
            <a:off x="5661523" y="9463573"/>
            <a:ext cx="3637086" cy="6898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RStudio and VS Code: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 Submit long-running Python/R jobs to Posit Workbench server to run in independent sessions</a:t>
            </a:r>
          </a:p>
        </p:txBody>
      </p:sp>
      <p:cxnSp>
        <p:nvCxnSpPr>
          <p:cNvPr id="1166" name="Straight Arrow Connector 1165">
            <a:extLst>
              <a:ext uri="{FF2B5EF4-FFF2-40B4-BE49-F238E27FC236}">
                <a16:creationId xmlns:a16="http://schemas.microsoft.com/office/drawing/2014/main" id="{C6FD00EF-B332-F4E8-82CD-CE86EEBA6CF4}"/>
              </a:ext>
            </a:extLst>
          </p:cNvPr>
          <p:cNvCxnSpPr>
            <a:cxnSpLocks/>
            <a:stCxn id="1144" idx="1"/>
          </p:cNvCxnSpPr>
          <p:nvPr/>
        </p:nvCxnSpPr>
        <p:spPr>
          <a:xfrm flipH="1">
            <a:off x="9214338" y="9205053"/>
            <a:ext cx="1227992" cy="461226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70" name="TextBox 1169">
            <a:extLst>
              <a:ext uri="{FF2B5EF4-FFF2-40B4-BE49-F238E27FC236}">
                <a16:creationId xmlns:a16="http://schemas.microsoft.com/office/drawing/2014/main" id="{07F36749-0D91-A894-F347-B380F8F4C46F}"/>
              </a:ext>
            </a:extLst>
          </p:cNvPr>
          <p:cNvSpPr txBox="1"/>
          <p:nvPr/>
        </p:nvSpPr>
        <p:spPr>
          <a:xfrm>
            <a:off x="7042721" y="213791"/>
            <a:ext cx="6786244" cy="8745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0" dirty="0"/>
              <a:t>A cheat sheet for open-source developers creating and sharing data insights using Posit Team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8701DF33-FBE3-488F-FFF0-0DA91BAAD534}"/>
              </a:ext>
            </a:extLst>
          </p:cNvPr>
          <p:cNvGrpSpPr/>
          <p:nvPr/>
        </p:nvGrpSpPr>
        <p:grpSpPr>
          <a:xfrm>
            <a:off x="153600" y="3860372"/>
            <a:ext cx="5321332" cy="3320309"/>
            <a:chOff x="153600" y="4250112"/>
            <a:chExt cx="5321332" cy="3320309"/>
          </a:xfrm>
        </p:grpSpPr>
        <p:sp>
          <p:nvSpPr>
            <p:cNvPr id="1173" name="Rounded Rectangle 1172">
              <a:extLst>
                <a:ext uri="{FF2B5EF4-FFF2-40B4-BE49-F238E27FC236}">
                  <a16:creationId xmlns:a16="http://schemas.microsoft.com/office/drawing/2014/main" id="{E6EB9920-7300-D77E-8E6E-6BAB0E43FA78}"/>
                </a:ext>
              </a:extLst>
            </p:cNvPr>
            <p:cNvSpPr/>
            <p:nvPr/>
          </p:nvSpPr>
          <p:spPr>
            <a:xfrm>
              <a:off x="153600" y="4461461"/>
              <a:ext cx="5321332" cy="3108960"/>
            </a:xfrm>
            <a:prstGeom prst="roundRect">
              <a:avLst>
                <a:gd name="adj" fmla="val 3116"/>
              </a:avLst>
            </a:prstGeom>
            <a:noFill/>
            <a:ln w="12700" cap="flat">
              <a:solidFill>
                <a:srgbClr val="44709A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570" tIns="54570" rIns="54570" bIns="5457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74" name="Rectangle 1173">
              <a:extLst>
                <a:ext uri="{FF2B5EF4-FFF2-40B4-BE49-F238E27FC236}">
                  <a16:creationId xmlns:a16="http://schemas.microsoft.com/office/drawing/2014/main" id="{D9471454-B4AD-1F6B-F821-65646AAE1682}"/>
                </a:ext>
              </a:extLst>
            </p:cNvPr>
            <p:cNvSpPr/>
            <p:nvPr/>
          </p:nvSpPr>
          <p:spPr>
            <a:xfrm>
              <a:off x="198752" y="4298467"/>
              <a:ext cx="3812140" cy="325515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570" tIns="54570" rIns="54570" bIns="5457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14C1136-AB15-3B0E-43FD-44682D311E06}"/>
                </a:ext>
              </a:extLst>
            </p:cNvPr>
            <p:cNvGrpSpPr/>
            <p:nvPr/>
          </p:nvGrpSpPr>
          <p:grpSpPr>
            <a:xfrm>
              <a:off x="227101" y="4275528"/>
              <a:ext cx="320907" cy="339179"/>
              <a:chOff x="916195" y="1832668"/>
              <a:chExt cx="370151" cy="391227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DA7E57E-09F1-4060-B907-DAB81FC7982C}"/>
                  </a:ext>
                </a:extLst>
              </p:cNvPr>
              <p:cNvSpPr/>
              <p:nvPr/>
            </p:nvSpPr>
            <p:spPr>
              <a:xfrm>
                <a:off x="916195" y="1853744"/>
                <a:ext cx="370151" cy="370151"/>
              </a:xfrm>
              <a:prstGeom prst="ellipse">
                <a:avLst/>
              </a:prstGeom>
              <a:solidFill>
                <a:srgbClr val="44709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4570" tIns="54570" rIns="54570" bIns="54570" numCol="1" spcCol="38100" rtlCol="0" anchor="ctr">
                <a:spAutoFit/>
              </a:bodyPr>
              <a:lstStyle/>
              <a:p>
                <a:pPr marL="0" marR="0" indent="0" algn="l" defTabSz="584200" rtl="0" fontAlgn="auto" latinLnBrk="0" hangingPunct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FCC9E6-8498-1520-EEFD-FF9EF2D2E82E}"/>
                  </a:ext>
                </a:extLst>
              </p:cNvPr>
              <p:cNvSpPr txBox="1"/>
              <p:nvPr/>
            </p:nvSpPr>
            <p:spPr>
              <a:xfrm>
                <a:off x="991665" y="1832668"/>
                <a:ext cx="219210" cy="3820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4570" tIns="54570" rIns="54570" bIns="5457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1" i="0" u="none" strike="noStrike" cap="none" spc="0" normalizeH="0" baseline="0" dirty="0">
                    <a:ln>
                      <a:noFill/>
                    </a:ln>
                    <a:solidFill>
                      <a:srgbClr val="F2F2F2"/>
                    </a:solidFill>
                    <a:effectLst/>
                    <a:uFillTx/>
                    <a:latin typeface="Source Sans Pro"/>
                    <a:ea typeface="Source Sans Pro"/>
                    <a:cs typeface="Source Sans Pro"/>
                    <a:sym typeface="Source Sans Pro"/>
                  </a:rPr>
                  <a:t>1</a:t>
                </a: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16D09D1-D789-8CDB-4118-375D3EE043BA}"/>
                </a:ext>
              </a:extLst>
            </p:cNvPr>
            <p:cNvSpPr txBox="1"/>
            <p:nvPr/>
          </p:nvSpPr>
          <p:spPr>
            <a:xfrm>
              <a:off x="154910" y="4563156"/>
              <a:ext cx="3958160" cy="3205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570" tIns="54570" rIns="54570" bIns="54570" numCol="1" spcCol="38100" rtlCol="0" anchor="ctr">
              <a:spAutoFit/>
            </a:bodyPr>
            <a:lstStyle/>
            <a:p>
              <a:pPr marL="0" marR="0" indent="0" defTabSz="584200" rtl="0" fontAlgn="auto" latinLnBrk="0" hangingPunct="0"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4C4C4C"/>
                  </a:solidFill>
                  <a:effectLst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Open a new development session by clicking </a:t>
              </a: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highlight>
                    <a:srgbClr val="44709A"/>
                  </a:highlight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+ New Session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581D7D24-6C41-94BA-9834-9D66D5120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14183" y="4901543"/>
              <a:ext cx="3777217" cy="2588018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5B32E76-E674-E292-DD97-44E4BDF0ABD8}"/>
                </a:ext>
              </a:extLst>
            </p:cNvPr>
            <p:cNvSpPr txBox="1"/>
            <p:nvPr/>
          </p:nvSpPr>
          <p:spPr>
            <a:xfrm>
              <a:off x="4173228" y="5041205"/>
              <a:ext cx="764005" cy="5051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570" tIns="54570" rIns="54570" bIns="5457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spc="0" normalizeH="0" baseline="0" dirty="0">
                  <a:ln>
                    <a:noFill/>
                  </a:ln>
                  <a:solidFill>
                    <a:srgbClr val="4C4C4C"/>
                  </a:solidFill>
                  <a:effectLst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Available IDEs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A42EFEF-4528-C30E-23B0-50ED933DEAED}"/>
                </a:ext>
              </a:extLst>
            </p:cNvPr>
            <p:cNvCxnSpPr>
              <a:cxnSpLocks/>
              <a:stCxn id="85" idx="1"/>
            </p:cNvCxnSpPr>
            <p:nvPr/>
          </p:nvCxnSpPr>
          <p:spPr>
            <a:xfrm flipH="1">
              <a:off x="3818297" y="5293798"/>
              <a:ext cx="354931" cy="0"/>
            </a:xfrm>
            <a:prstGeom prst="straightConnector1">
              <a:avLst/>
            </a:prstGeom>
            <a:noFill/>
            <a:ln w="12700" cap="flat">
              <a:solidFill>
                <a:srgbClr val="000000"/>
              </a:solidFill>
              <a:prstDash val="sysDot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514E563-848D-2433-0348-F172E7794FF4}"/>
                </a:ext>
              </a:extLst>
            </p:cNvPr>
            <p:cNvSpPr txBox="1"/>
            <p:nvPr/>
          </p:nvSpPr>
          <p:spPr>
            <a:xfrm>
              <a:off x="4113070" y="5992387"/>
              <a:ext cx="1167063" cy="1192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570" tIns="54570" rIns="54570" bIns="5457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/>
                <a:t>Cluster Options</a:t>
              </a:r>
              <a:endParaRPr lang="en-US" b="0" dirty="0"/>
            </a:p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100" b="0" dirty="0"/>
                <a:t>May vary depending how Posit Workbench is configured in your environment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E3D7E957-F489-6514-AB7A-10E59DF37FAD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 flipH="1" flipV="1">
              <a:off x="3758139" y="6522838"/>
              <a:ext cx="354931" cy="65826"/>
            </a:xfrm>
            <a:prstGeom prst="straightConnector1">
              <a:avLst/>
            </a:prstGeom>
            <a:noFill/>
            <a:ln w="12700" cap="flat">
              <a:solidFill>
                <a:srgbClr val="000000"/>
              </a:solidFill>
              <a:prstDash val="sysDot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FD70830-933F-4B3D-BB99-B0F0C1974C3B}"/>
                </a:ext>
              </a:extLst>
            </p:cNvPr>
            <p:cNvSpPr txBox="1"/>
            <p:nvPr/>
          </p:nvSpPr>
          <p:spPr>
            <a:xfrm>
              <a:off x="548008" y="4250112"/>
              <a:ext cx="3593532" cy="3820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4570" tIns="54570" rIns="54570" bIns="54570" numCol="1" spcCol="38100" rtlCol="0" anchor="b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44709A"/>
                  </a:solidFill>
                </a:rPr>
                <a:t>Open New Session in Posit Workbench</a:t>
              </a:r>
              <a:endParaRPr kumimoji="0" lang="en-US" sz="1600" b="1" i="0" u="none" strike="noStrike" cap="none" spc="0" normalizeH="0" baseline="0" dirty="0">
                <a:ln>
                  <a:noFill/>
                </a:ln>
                <a:solidFill>
                  <a:srgbClr val="44709A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175" name="Rounded Rectangle 1174">
            <a:extLst>
              <a:ext uri="{FF2B5EF4-FFF2-40B4-BE49-F238E27FC236}">
                <a16:creationId xmlns:a16="http://schemas.microsoft.com/office/drawing/2014/main" id="{4B20EBE0-656D-6C14-FDC2-081F5F4B7852}"/>
              </a:ext>
            </a:extLst>
          </p:cNvPr>
          <p:cNvSpPr/>
          <p:nvPr/>
        </p:nvSpPr>
        <p:spPr>
          <a:xfrm>
            <a:off x="145340" y="7457002"/>
            <a:ext cx="5321332" cy="2651760"/>
          </a:xfrm>
          <a:prstGeom prst="roundRect">
            <a:avLst>
              <a:gd name="adj" fmla="val 3116"/>
            </a:avLst>
          </a:prstGeom>
          <a:noFill/>
          <a:ln w="12700" cap="flat">
            <a:solidFill>
              <a:srgbClr val="44709A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76" name="Rectangle 1175">
            <a:extLst>
              <a:ext uri="{FF2B5EF4-FFF2-40B4-BE49-F238E27FC236}">
                <a16:creationId xmlns:a16="http://schemas.microsoft.com/office/drawing/2014/main" id="{9FC11446-7842-2517-C8E9-F4306737D684}"/>
              </a:ext>
            </a:extLst>
          </p:cNvPr>
          <p:cNvSpPr/>
          <p:nvPr/>
        </p:nvSpPr>
        <p:spPr>
          <a:xfrm>
            <a:off x="202425" y="7287727"/>
            <a:ext cx="3266295" cy="34468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6C9BACC-E4FB-F4CF-02E2-714F6707F338}"/>
              </a:ext>
            </a:extLst>
          </p:cNvPr>
          <p:cNvGrpSpPr/>
          <p:nvPr/>
        </p:nvGrpSpPr>
        <p:grpSpPr>
          <a:xfrm>
            <a:off x="227101" y="7246610"/>
            <a:ext cx="320907" cy="382075"/>
            <a:chOff x="916195" y="1803353"/>
            <a:chExt cx="370151" cy="440706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519EBC9-0469-90C2-51C6-36228270E7EF}"/>
                </a:ext>
              </a:extLst>
            </p:cNvPr>
            <p:cNvSpPr/>
            <p:nvPr/>
          </p:nvSpPr>
          <p:spPr>
            <a:xfrm>
              <a:off x="916195" y="1853744"/>
              <a:ext cx="370151" cy="370151"/>
            </a:xfrm>
            <a:prstGeom prst="ellipse">
              <a:avLst/>
            </a:prstGeom>
            <a:solidFill>
              <a:srgbClr val="44709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570" tIns="54570" rIns="54570" bIns="5457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A3E84DA-D901-5CA2-EB42-395A0E6D9AA6}"/>
                </a:ext>
              </a:extLst>
            </p:cNvPr>
            <p:cNvSpPr txBox="1"/>
            <p:nvPr/>
          </p:nvSpPr>
          <p:spPr>
            <a:xfrm>
              <a:off x="974846" y="1803353"/>
              <a:ext cx="252849" cy="440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4570" tIns="54570" rIns="54570" bIns="5457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spc="0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168AF03F-279F-3914-CB31-267AD8154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83" y="7995188"/>
            <a:ext cx="402747" cy="31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55A6B403-69C8-F24D-30CC-67F143428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42" y="8610306"/>
            <a:ext cx="402748" cy="40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FDC4DCFC-1F4E-6D84-2363-59BA2EA31D3E}"/>
              </a:ext>
            </a:extLst>
          </p:cNvPr>
          <p:cNvSpPr txBox="1"/>
          <p:nvPr/>
        </p:nvSpPr>
        <p:spPr>
          <a:xfrm>
            <a:off x="812801" y="7557492"/>
            <a:ext cx="1087119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Check Current Repositories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2F384346-4220-4FBE-D3C2-031BFF1DCBF4}"/>
              </a:ext>
            </a:extLst>
          </p:cNvPr>
          <p:cNvSpPr txBox="1"/>
          <p:nvPr/>
        </p:nvSpPr>
        <p:spPr>
          <a:xfrm>
            <a:off x="789139" y="8004318"/>
            <a:ext cx="1469552" cy="3051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0" dirty="0">
                <a:latin typeface="Source Code Pro" panose="020B0309030403020204" pitchFamily="34" charset="0"/>
                <a:ea typeface="Source Code Pro" panose="020B0309030403020204" pitchFamily="34" charset="0"/>
              </a:rPr>
              <a:t>options(</a:t>
            </a: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</a:rPr>
              <a:t>"</a:t>
            </a:r>
            <a:r>
              <a:rPr lang="en-US" sz="1100" b="0" dirty="0">
                <a:latin typeface="Source Code Pro" panose="020B0309030403020204" pitchFamily="34" charset="0"/>
                <a:ea typeface="Source Code Pro" panose="020B0309030403020204" pitchFamily="34" charset="0"/>
              </a:rPr>
              <a:t>repos</a:t>
            </a: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</a:rPr>
              <a:t>"</a:t>
            </a:r>
            <a:r>
              <a:rPr lang="en-US" sz="1100" b="0" dirty="0"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Code Pro" panose="020B0309030403020204" pitchFamily="34" charset="0"/>
              <a:ea typeface="Source Code Pro" panose="020B0309030403020204" pitchFamily="34" charset="0"/>
              <a:sym typeface="Source Sans Pro"/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CFA705AC-F149-25D4-545A-C2806AE30C85}"/>
              </a:ext>
            </a:extLst>
          </p:cNvPr>
          <p:cNvSpPr txBox="1"/>
          <p:nvPr/>
        </p:nvSpPr>
        <p:spPr>
          <a:xfrm>
            <a:off x="789139" y="8635087"/>
            <a:ext cx="1384594" cy="3051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Code Pro" panose="020B0309030403020204" pitchFamily="34" charset="0"/>
                <a:ea typeface="Source Code Pro" panose="020B0309030403020204" pitchFamily="34" charset="0"/>
                <a:sym typeface="Source Sans Pro"/>
              </a:rPr>
              <a:t>pip config list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053E334A-D05C-C0CB-E985-C3560103F5D6}"/>
              </a:ext>
            </a:extLst>
          </p:cNvPr>
          <p:cNvSpPr txBox="1"/>
          <p:nvPr/>
        </p:nvSpPr>
        <p:spPr>
          <a:xfrm>
            <a:off x="2410594" y="7557492"/>
            <a:ext cx="2080126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Configure Repositories with Posit Package Manager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546B3547-101D-DF01-9D36-917399065A6D}"/>
              </a:ext>
            </a:extLst>
          </p:cNvPr>
          <p:cNvSpPr txBox="1"/>
          <p:nvPr/>
        </p:nvSpPr>
        <p:spPr>
          <a:xfrm>
            <a:off x="2282353" y="8010142"/>
            <a:ext cx="3161449" cy="600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</a:rPr>
              <a:t>options(repos = c(CRAN = "https://your-package-manager-</a:t>
            </a:r>
            <a:r>
              <a:rPr lang="en-US" sz="1100" b="0" i="0" u="none" strike="noStrike" dirty="0" err="1">
                <a:solidFill>
                  <a:srgbClr val="404041"/>
                </a:solidFill>
                <a:effectLst/>
                <a:latin typeface="Source Code Pro" panose="020B0309030403020204" pitchFamily="34" charset="0"/>
              </a:rPr>
              <a:t>url.com</a:t>
            </a: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</a:rPr>
              <a:t>"))</a:t>
            </a:r>
            <a:endParaRPr lang="en-US" sz="1100" b="0" dirty="0">
              <a:solidFill>
                <a:srgbClr val="404041"/>
              </a:solidFill>
              <a:effectLst/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360294D6-A42F-8B2E-0964-A869361847A8}"/>
              </a:ext>
            </a:extLst>
          </p:cNvPr>
          <p:cNvSpPr txBox="1"/>
          <p:nvPr/>
        </p:nvSpPr>
        <p:spPr>
          <a:xfrm>
            <a:off x="2257353" y="8653733"/>
            <a:ext cx="3218733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</a:rPr>
              <a:t>pip config set </a:t>
            </a:r>
            <a:r>
              <a:rPr lang="en-US" sz="1100" b="0" i="0" u="none" strike="noStrike" dirty="0" err="1">
                <a:solidFill>
                  <a:srgbClr val="404041"/>
                </a:solidFill>
                <a:effectLst/>
                <a:latin typeface="Source Code Pro" panose="020B0309030403020204" pitchFamily="34" charset="0"/>
              </a:rPr>
              <a:t>global.index-url</a:t>
            </a:r>
            <a:r>
              <a:rPr lang="en-US" sz="1100" b="0" i="0" u="none" strike="noStrike" dirty="0">
                <a:solidFill>
                  <a:srgbClr val="404041"/>
                </a:solidFill>
                <a:effectLst/>
                <a:latin typeface="Source Code Pro" panose="020B0309030403020204" pitchFamily="34" charset="0"/>
              </a:rPr>
              <a:t> https://your-package-manager-</a:t>
            </a:r>
            <a:r>
              <a:rPr lang="en-US" sz="1100" b="0" i="0" u="none" strike="noStrike" dirty="0" err="1">
                <a:solidFill>
                  <a:srgbClr val="404041"/>
                </a:solidFill>
                <a:effectLst/>
                <a:latin typeface="Source Code Pro" panose="020B0309030403020204" pitchFamily="34" charset="0"/>
              </a:rPr>
              <a:t>url.com</a:t>
            </a:r>
            <a:endParaRPr lang="en-US" sz="1100" b="0" dirty="0">
              <a:solidFill>
                <a:srgbClr val="404041"/>
              </a:solidFill>
              <a:effectLst/>
            </a:endParaRPr>
          </a:p>
        </p:txBody>
      </p: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17BDAFB8-005D-AA2A-AEFE-C32E9F3E0582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37157"/>
          <a:stretch/>
        </p:blipFill>
        <p:spPr>
          <a:xfrm>
            <a:off x="214183" y="9388062"/>
            <a:ext cx="2708926" cy="320520"/>
          </a:xfrm>
          <a:prstGeom prst="rect">
            <a:avLst/>
          </a:prstGeom>
        </p:spPr>
      </p:pic>
      <p:sp>
        <p:nvSpPr>
          <p:cNvPr id="1046" name="TextBox 1045">
            <a:extLst>
              <a:ext uri="{FF2B5EF4-FFF2-40B4-BE49-F238E27FC236}">
                <a16:creationId xmlns:a16="http://schemas.microsoft.com/office/drawing/2014/main" id="{23B108CE-9E18-F0AA-2BCD-D39354792AD5}"/>
              </a:ext>
            </a:extLst>
          </p:cNvPr>
          <p:cNvSpPr txBox="1"/>
          <p:nvPr/>
        </p:nvSpPr>
        <p:spPr>
          <a:xfrm>
            <a:off x="2891659" y="9202257"/>
            <a:ext cx="2551823" cy="5000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0" dirty="0"/>
              <a:t>Obtain your repository URL by clicking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0" dirty="0"/>
              <a:t>                 on Posit Package Manager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BEB91C10-7166-FCB3-B126-96328748AAB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889020" y="9442410"/>
            <a:ext cx="540743" cy="222091"/>
          </a:xfrm>
          <a:prstGeom prst="rect">
            <a:avLst/>
          </a:prstGeom>
        </p:spPr>
      </p:pic>
      <p:sp>
        <p:nvSpPr>
          <p:cNvPr id="1048" name="TextBox 1047">
            <a:extLst>
              <a:ext uri="{FF2B5EF4-FFF2-40B4-BE49-F238E27FC236}">
                <a16:creationId xmlns:a16="http://schemas.microsoft.com/office/drawing/2014/main" id="{BE9190C3-66FB-0A2B-62D7-3DD6E8AD9417}"/>
              </a:ext>
            </a:extLst>
          </p:cNvPr>
          <p:cNvSpPr txBox="1"/>
          <p:nvPr/>
        </p:nvSpPr>
        <p:spPr>
          <a:xfrm>
            <a:off x="204082" y="8961617"/>
            <a:ext cx="2206512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Example Posit Package Manager Repository URL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6C5273A-B127-F363-DB5B-ACCAB3DAF3F2}"/>
              </a:ext>
            </a:extLst>
          </p:cNvPr>
          <p:cNvSpPr txBox="1"/>
          <p:nvPr/>
        </p:nvSpPr>
        <p:spPr>
          <a:xfrm>
            <a:off x="548008" y="7246611"/>
            <a:ext cx="2979581" cy="3820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b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44709A"/>
                </a:solidFill>
              </a:rPr>
              <a:t>Configure Package Repositories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44709A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9" name="Picture 48" descr="A black and white logo&#10;&#10;Description automatically generated">
            <a:extLst>
              <a:ext uri="{FF2B5EF4-FFF2-40B4-BE49-F238E27FC236}">
                <a16:creationId xmlns:a16="http://schemas.microsoft.com/office/drawing/2014/main" id="{BFDF10D0-47D2-BDA7-E909-C3CBD7D30C5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2" y="184124"/>
            <a:ext cx="6434661" cy="967701"/>
          </a:xfrm>
          <a:prstGeom prst="rect">
            <a:avLst/>
          </a:prstGeom>
        </p:spPr>
      </p:pic>
      <p:sp>
        <p:nvSpPr>
          <p:cNvPr id="1052" name="TextBox 1051">
            <a:extLst>
              <a:ext uri="{FF2B5EF4-FFF2-40B4-BE49-F238E27FC236}">
                <a16:creationId xmlns:a16="http://schemas.microsoft.com/office/drawing/2014/main" id="{1A7EE700-F99F-CB5C-7773-0B12078B3AB8}"/>
              </a:ext>
            </a:extLst>
          </p:cNvPr>
          <p:cNvSpPr txBox="1"/>
          <p:nvPr/>
        </p:nvSpPr>
        <p:spPr>
          <a:xfrm>
            <a:off x="6043761" y="1123163"/>
            <a:ext cx="1634662" cy="3820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4570" tIns="54570" rIns="54570" bIns="54570" numCol="1" spcCol="38100" rtlCol="0" anchor="b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44709A"/>
                </a:solidFill>
              </a:rPr>
              <a:t>Access Your Data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44709A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40" name="TextBox 1139">
            <a:extLst>
              <a:ext uri="{FF2B5EF4-FFF2-40B4-BE49-F238E27FC236}">
                <a16:creationId xmlns:a16="http://schemas.microsoft.com/office/drawing/2014/main" id="{029D3042-31BC-3D7E-66AC-6671D7323E4D}"/>
              </a:ext>
            </a:extLst>
          </p:cNvPr>
          <p:cNvSpPr txBox="1"/>
          <p:nvPr/>
        </p:nvSpPr>
        <p:spPr>
          <a:xfrm>
            <a:off x="6010492" y="8096895"/>
            <a:ext cx="1427874" cy="3820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4570" tIns="54570" rIns="54570" bIns="54570" numCol="1" spcCol="38100" rtlCol="0" anchor="b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44709A"/>
                </a:solidFill>
              </a:rPr>
              <a:t>Run your Code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44709A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98" name="Graphic 1197">
            <a:extLst>
              <a:ext uri="{FF2B5EF4-FFF2-40B4-BE49-F238E27FC236}">
                <a16:creationId xmlns:a16="http://schemas.microsoft.com/office/drawing/2014/main" id="{27CE4B73-97B3-9731-1299-26587CCFC6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3600" y="10270796"/>
            <a:ext cx="1137770" cy="308697"/>
          </a:xfrm>
          <a:prstGeom prst="rect">
            <a:avLst/>
          </a:prstGeom>
        </p:spPr>
      </p:pic>
      <p:sp>
        <p:nvSpPr>
          <p:cNvPr id="1199" name="TextBox 1198">
            <a:extLst>
              <a:ext uri="{FF2B5EF4-FFF2-40B4-BE49-F238E27FC236}">
                <a16:creationId xmlns:a16="http://schemas.microsoft.com/office/drawing/2014/main" id="{0DD44388-A588-4985-17BF-958BC93C370B}"/>
              </a:ext>
            </a:extLst>
          </p:cNvPr>
          <p:cNvSpPr txBox="1"/>
          <p:nvPr/>
        </p:nvSpPr>
        <p:spPr>
          <a:xfrm>
            <a:off x="1386819" y="10265634"/>
            <a:ext cx="12058210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CC BY SA Posit Software, PBC · </a:t>
            </a:r>
            <a:r>
              <a:rPr kumimoji="0" lang="en-US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info@posit.co</a:t>
            </a: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 · Learn more at </a:t>
            </a:r>
            <a:r>
              <a:rPr kumimoji="0" lang="en-US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posit.co</a:t>
            </a: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/products/enterprise/team · HTML </a:t>
            </a:r>
            <a:r>
              <a:rPr kumimoji="0" lang="en-US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cheatsheets</a:t>
            </a: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 at </a:t>
            </a:r>
            <a:r>
              <a:rPr kumimoji="0" lang="en-US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pos.it</a:t>
            </a: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  <a:r>
              <a:rPr kumimoji="0" lang="en-US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cheatsheets</a:t>
            </a: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 · Updated 2024-09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96E977-7B25-D710-C2B8-E44EB1A74CF0}"/>
              </a:ext>
            </a:extLst>
          </p:cNvPr>
          <p:cNvSpPr txBox="1"/>
          <p:nvPr/>
        </p:nvSpPr>
        <p:spPr>
          <a:xfrm>
            <a:off x="5716565" y="7343778"/>
            <a:ext cx="4184992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Tip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Never hard code credentials! Use environment variables or talk to your administrator about setting up a DSN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9975351-D410-5576-DCC1-FBB6E4F2C0D6}"/>
              </a:ext>
            </a:extLst>
          </p:cNvPr>
          <p:cNvCxnSpPr>
            <a:cxnSpLocks/>
            <a:endCxn id="1135" idx="3"/>
          </p:cNvCxnSpPr>
          <p:nvPr/>
        </p:nvCxnSpPr>
        <p:spPr>
          <a:xfrm flipH="1">
            <a:off x="9766523" y="5332954"/>
            <a:ext cx="806591" cy="297519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1BBAA65-948B-E413-C726-67B6A796B527}"/>
              </a:ext>
            </a:extLst>
          </p:cNvPr>
          <p:cNvCxnSpPr>
            <a:cxnSpLocks/>
          </p:cNvCxnSpPr>
          <p:nvPr/>
        </p:nvCxnSpPr>
        <p:spPr>
          <a:xfrm flipH="1" flipV="1">
            <a:off x="9783670" y="6566499"/>
            <a:ext cx="789444" cy="367778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C29C73-55BB-5B0A-B8DD-28CBC7108B67}"/>
              </a:ext>
            </a:extLst>
          </p:cNvPr>
          <p:cNvCxnSpPr>
            <a:cxnSpLocks/>
          </p:cNvCxnSpPr>
          <p:nvPr/>
        </p:nvCxnSpPr>
        <p:spPr>
          <a:xfrm flipH="1">
            <a:off x="9828334" y="7339846"/>
            <a:ext cx="753255" cy="153379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4" name="Picture 21">
            <a:extLst>
              <a:ext uri="{FF2B5EF4-FFF2-40B4-BE49-F238E27FC236}">
                <a16:creationId xmlns:a16="http://schemas.microsoft.com/office/drawing/2014/main" id="{3CF33546-D030-A893-D312-4E1BF79652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71" b="38718"/>
          <a:stretch/>
        </p:blipFill>
        <p:spPr bwMode="auto">
          <a:xfrm>
            <a:off x="5661302" y="5980720"/>
            <a:ext cx="4105219" cy="58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1">
            <a:extLst>
              <a:ext uri="{FF2B5EF4-FFF2-40B4-BE49-F238E27FC236}">
                <a16:creationId xmlns:a16="http://schemas.microsoft.com/office/drawing/2014/main" id="{83070249-DF46-0446-E61F-E4FCFB42C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82" b="2788"/>
          <a:stretch/>
        </p:blipFill>
        <p:spPr bwMode="auto">
          <a:xfrm>
            <a:off x="5661302" y="6619227"/>
            <a:ext cx="4105217" cy="54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3F4EFF-3D97-A7DC-B170-901E4D10BA52}"/>
              </a:ext>
            </a:extLst>
          </p:cNvPr>
          <p:cNvSpPr txBox="1"/>
          <p:nvPr/>
        </p:nvSpPr>
        <p:spPr>
          <a:xfrm>
            <a:off x="313448" y="9662392"/>
            <a:ext cx="5072362" cy="4744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Tip</a:t>
            </a: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Talk to your administrator about configuring your repositories to ensure they persist across sessions</a:t>
            </a:r>
            <a:endParaRPr kumimoji="0" lang="en-US" sz="1100" b="1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2471585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Rounded Rectangle 3121">
            <a:extLst>
              <a:ext uri="{FF2B5EF4-FFF2-40B4-BE49-F238E27FC236}">
                <a16:creationId xmlns:a16="http://schemas.microsoft.com/office/drawing/2014/main" id="{E25F32F0-3340-2962-23DA-71F7719FE025}"/>
              </a:ext>
            </a:extLst>
          </p:cNvPr>
          <p:cNvSpPr>
            <a:spLocks/>
          </p:cNvSpPr>
          <p:nvPr/>
        </p:nvSpPr>
        <p:spPr>
          <a:xfrm>
            <a:off x="4536982" y="1069073"/>
            <a:ext cx="2375611" cy="3485173"/>
          </a:xfrm>
          <a:prstGeom prst="roundRect">
            <a:avLst>
              <a:gd name="adj" fmla="val 3961"/>
            </a:avLst>
          </a:prstGeom>
          <a:noFill/>
          <a:ln w="12700" cap="flat">
            <a:solidFill>
              <a:srgbClr val="40404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no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23" name="Rectangle 3122">
            <a:extLst>
              <a:ext uri="{FF2B5EF4-FFF2-40B4-BE49-F238E27FC236}">
                <a16:creationId xmlns:a16="http://schemas.microsoft.com/office/drawing/2014/main" id="{8AF99BDC-47F9-BF25-281D-6E12293E683A}"/>
              </a:ext>
            </a:extLst>
          </p:cNvPr>
          <p:cNvSpPr/>
          <p:nvPr/>
        </p:nvSpPr>
        <p:spPr>
          <a:xfrm>
            <a:off x="4754722" y="856247"/>
            <a:ext cx="1592812" cy="4744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91" name="Rounded Rectangle 3090">
            <a:extLst>
              <a:ext uri="{FF2B5EF4-FFF2-40B4-BE49-F238E27FC236}">
                <a16:creationId xmlns:a16="http://schemas.microsoft.com/office/drawing/2014/main" id="{7585A2B5-83AD-5A47-E07E-21AB9FD39100}"/>
              </a:ext>
            </a:extLst>
          </p:cNvPr>
          <p:cNvSpPr/>
          <p:nvPr/>
        </p:nvSpPr>
        <p:spPr>
          <a:xfrm>
            <a:off x="153600" y="441434"/>
            <a:ext cx="4124110" cy="8286167"/>
          </a:xfrm>
          <a:prstGeom prst="roundRect">
            <a:avLst>
              <a:gd name="adj" fmla="val 3116"/>
            </a:avLst>
          </a:prstGeom>
          <a:noFill/>
          <a:ln w="12700" cap="flat">
            <a:solidFill>
              <a:srgbClr val="44709A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no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93" name="Rectangle 3092">
            <a:extLst>
              <a:ext uri="{FF2B5EF4-FFF2-40B4-BE49-F238E27FC236}">
                <a16:creationId xmlns:a16="http://schemas.microsoft.com/office/drawing/2014/main" id="{58C39ADD-BBE1-87B6-2BB2-7D1C75A7876D}"/>
              </a:ext>
            </a:extLst>
          </p:cNvPr>
          <p:cNvSpPr/>
          <p:nvPr/>
        </p:nvSpPr>
        <p:spPr>
          <a:xfrm>
            <a:off x="248645" y="238555"/>
            <a:ext cx="3849624" cy="3820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6AFBE3-9233-191A-ACC9-CD7221DF04F5}"/>
              </a:ext>
            </a:extLst>
          </p:cNvPr>
          <p:cNvGrpSpPr/>
          <p:nvPr/>
        </p:nvGrpSpPr>
        <p:grpSpPr>
          <a:xfrm>
            <a:off x="271367" y="238555"/>
            <a:ext cx="320907" cy="382075"/>
            <a:chOff x="916195" y="1803353"/>
            <a:chExt cx="370151" cy="44070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C1D2AB7-DB2A-777D-EE49-1F559EC96421}"/>
                </a:ext>
              </a:extLst>
            </p:cNvPr>
            <p:cNvSpPr/>
            <p:nvPr/>
          </p:nvSpPr>
          <p:spPr>
            <a:xfrm>
              <a:off x="916195" y="1853744"/>
              <a:ext cx="370151" cy="370151"/>
            </a:xfrm>
            <a:prstGeom prst="ellipse">
              <a:avLst/>
            </a:prstGeom>
            <a:solidFill>
              <a:srgbClr val="44709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570" tIns="54570" rIns="54570" bIns="5457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AE9CDDA-59D1-EB39-7E2F-DCE2DAC0623B}"/>
                </a:ext>
              </a:extLst>
            </p:cNvPr>
            <p:cNvSpPr txBox="1"/>
            <p:nvPr/>
          </p:nvSpPr>
          <p:spPr>
            <a:xfrm>
              <a:off x="974846" y="1803353"/>
              <a:ext cx="252848" cy="440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4570" tIns="54570" rIns="54570" bIns="5457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spc="0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65C2811-AFD8-D764-4D80-457D40FA4705}"/>
              </a:ext>
            </a:extLst>
          </p:cNvPr>
          <p:cNvSpPr txBox="1"/>
          <p:nvPr/>
        </p:nvSpPr>
        <p:spPr>
          <a:xfrm>
            <a:off x="197797" y="592464"/>
            <a:ext cx="4273322" cy="3820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Supported Content Types on Posit Connect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7BA45F-8F22-C16F-792F-7393F0C27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98" y="1320556"/>
            <a:ext cx="440171" cy="50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>
            <a:extLst>
              <a:ext uri="{FF2B5EF4-FFF2-40B4-BE49-F238E27FC236}">
                <a16:creationId xmlns:a16="http://schemas.microsoft.com/office/drawing/2014/main" id="{0B9BBF94-943C-F7F3-9309-F47E40DD5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360" y="2921073"/>
            <a:ext cx="535914" cy="62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92DBA8D-F241-C72B-E811-332884F2E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98" y="1818862"/>
            <a:ext cx="443468" cy="51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B0745CFE-6074-5EBB-4FD4-2AFA79EEE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71" y="2783768"/>
            <a:ext cx="1123510" cy="40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>
            <a:extLst>
              <a:ext uri="{FF2B5EF4-FFF2-40B4-BE49-F238E27FC236}">
                <a16:creationId xmlns:a16="http://schemas.microsoft.com/office/drawing/2014/main" id="{B5EB01F2-07C6-9FEE-B249-49AD3A8B7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67" y="2883682"/>
            <a:ext cx="429370" cy="49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EA1C3289-CD6F-73B6-9147-F89F1BE16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285" y="3115666"/>
            <a:ext cx="837681" cy="4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>
            <a:extLst>
              <a:ext uri="{FF2B5EF4-FFF2-40B4-BE49-F238E27FC236}">
                <a16:creationId xmlns:a16="http://schemas.microsoft.com/office/drawing/2014/main" id="{0D42BF47-46C7-3FD8-4E23-2B5E1C11F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144" y="1450338"/>
            <a:ext cx="1216586" cy="20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F587653A-60D5-8187-CB4B-8FC2BE98C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48" y="1951125"/>
            <a:ext cx="665260" cy="1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>
            <a:extLst>
              <a:ext uri="{FF2B5EF4-FFF2-40B4-BE49-F238E27FC236}">
                <a16:creationId xmlns:a16="http://schemas.microsoft.com/office/drawing/2014/main" id="{2CCEAE55-7310-9654-31B1-BE969058E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474" y="1854531"/>
            <a:ext cx="944503" cy="36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A56F62C5-78CF-6032-3132-8FFD041E9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47" y="1943998"/>
            <a:ext cx="440086" cy="18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91A4DB-5A59-C9F3-D490-E1D6387BE740}"/>
              </a:ext>
            </a:extLst>
          </p:cNvPr>
          <p:cNvSpPr>
            <a:spLocks/>
          </p:cNvSpPr>
          <p:nvPr/>
        </p:nvSpPr>
        <p:spPr>
          <a:xfrm>
            <a:off x="250347" y="1150445"/>
            <a:ext cx="1520936" cy="1279488"/>
          </a:xfrm>
          <a:prstGeom prst="roundRect">
            <a:avLst/>
          </a:prstGeom>
          <a:noFill/>
          <a:ln w="12700" cap="flat">
            <a:solidFill>
              <a:srgbClr val="40404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no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D77D93-F31A-54BD-65B8-5CEC5A979B07}"/>
              </a:ext>
            </a:extLst>
          </p:cNvPr>
          <p:cNvSpPr/>
          <p:nvPr/>
        </p:nvSpPr>
        <p:spPr>
          <a:xfrm>
            <a:off x="558555" y="990185"/>
            <a:ext cx="912162" cy="32052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5F9501-3577-F46E-BDC5-323D9520CBCC}"/>
              </a:ext>
            </a:extLst>
          </p:cNvPr>
          <p:cNvSpPr txBox="1"/>
          <p:nvPr/>
        </p:nvSpPr>
        <p:spPr>
          <a:xfrm>
            <a:off x="503473" y="949166"/>
            <a:ext cx="1015660" cy="3512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Documents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4D120F78-292A-C4AB-4046-C18E3D18C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56" y="1310705"/>
            <a:ext cx="440086" cy="50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3C3AB09-422A-0179-9A3C-C5788DD586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3600" y="10270796"/>
            <a:ext cx="1137770" cy="3086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2AD1D3-73E2-65D1-0480-E4CC9370ECF6}"/>
              </a:ext>
            </a:extLst>
          </p:cNvPr>
          <p:cNvSpPr txBox="1"/>
          <p:nvPr/>
        </p:nvSpPr>
        <p:spPr>
          <a:xfrm>
            <a:off x="1386819" y="10265634"/>
            <a:ext cx="12058210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CC BY SA Posit Software, PBC · </a:t>
            </a:r>
            <a:r>
              <a:rPr kumimoji="0" lang="en-US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info@posit.co</a:t>
            </a: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 · Learn more at </a:t>
            </a:r>
            <a:r>
              <a:rPr kumimoji="0" lang="en-US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posit.co</a:t>
            </a: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/products/enterprise/team · HTML </a:t>
            </a:r>
            <a:r>
              <a:rPr kumimoji="0" lang="en-US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cheatsheets</a:t>
            </a: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 at </a:t>
            </a:r>
            <a:r>
              <a:rPr kumimoji="0" lang="en-US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pos.it</a:t>
            </a: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  <a:r>
              <a:rPr kumimoji="0" lang="en-US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cheatsheets</a:t>
            </a: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 · Updated 2024-09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A221C65-C9F4-FB90-878A-D57C1CBD6A84}"/>
              </a:ext>
            </a:extLst>
          </p:cNvPr>
          <p:cNvSpPr>
            <a:spLocks/>
          </p:cNvSpPr>
          <p:nvPr/>
        </p:nvSpPr>
        <p:spPr>
          <a:xfrm>
            <a:off x="1920275" y="1180691"/>
            <a:ext cx="2202252" cy="1249241"/>
          </a:xfrm>
          <a:prstGeom prst="roundRect">
            <a:avLst/>
          </a:prstGeom>
          <a:noFill/>
          <a:ln w="12700" cap="flat">
            <a:solidFill>
              <a:srgbClr val="40404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no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1B93EB-95ED-A124-7FBA-585300713BAF}"/>
              </a:ext>
            </a:extLst>
          </p:cNvPr>
          <p:cNvSpPr/>
          <p:nvPr/>
        </p:nvSpPr>
        <p:spPr>
          <a:xfrm>
            <a:off x="2516644" y="997342"/>
            <a:ext cx="1015659" cy="32052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481801-CD94-058D-3141-ED263F88531D}"/>
              </a:ext>
            </a:extLst>
          </p:cNvPr>
          <p:cNvSpPr txBox="1"/>
          <p:nvPr/>
        </p:nvSpPr>
        <p:spPr>
          <a:xfrm>
            <a:off x="2414793" y="981954"/>
            <a:ext cx="1219361" cy="3512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Applications</a:t>
            </a:r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C741AE3A-59C0-9C01-B10E-232763BEE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790" y="1322198"/>
            <a:ext cx="436753" cy="50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F40CE5D-5607-B96A-9656-09687DFFC990}"/>
              </a:ext>
            </a:extLst>
          </p:cNvPr>
          <p:cNvSpPr>
            <a:spLocks/>
          </p:cNvSpPr>
          <p:nvPr/>
        </p:nvSpPr>
        <p:spPr>
          <a:xfrm>
            <a:off x="254581" y="2678685"/>
            <a:ext cx="2908814" cy="1249241"/>
          </a:xfrm>
          <a:prstGeom prst="roundRect">
            <a:avLst/>
          </a:prstGeom>
          <a:noFill/>
          <a:ln w="12700" cap="flat">
            <a:solidFill>
              <a:srgbClr val="40404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no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1AD8D7-E651-237E-950A-AE82D1C71135}"/>
              </a:ext>
            </a:extLst>
          </p:cNvPr>
          <p:cNvSpPr/>
          <p:nvPr/>
        </p:nvSpPr>
        <p:spPr>
          <a:xfrm>
            <a:off x="789250" y="2497915"/>
            <a:ext cx="474509" cy="32052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55B2D1-A0DA-A127-4315-140F4FA2DEC5}"/>
              </a:ext>
            </a:extLst>
          </p:cNvPr>
          <p:cNvSpPr txBox="1"/>
          <p:nvPr/>
        </p:nvSpPr>
        <p:spPr>
          <a:xfrm>
            <a:off x="761709" y="2482527"/>
            <a:ext cx="529591" cy="3512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APIs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7DEBF9-870A-48FF-07D0-B667794F77EE}"/>
              </a:ext>
            </a:extLst>
          </p:cNvPr>
          <p:cNvSpPr txBox="1"/>
          <p:nvPr/>
        </p:nvSpPr>
        <p:spPr>
          <a:xfrm>
            <a:off x="301195" y="4140700"/>
            <a:ext cx="2862200" cy="600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404041"/>
                </a:solidFill>
                <a:latin typeface="Open Sans" panose="020B0606030504020204" pitchFamily="34" charset="0"/>
              </a:rPr>
              <a:t>U</a:t>
            </a:r>
            <a:r>
              <a:rPr lang="en-US" sz="1100" b="0" i="0" dirty="0">
                <a:solidFill>
                  <a:srgbClr val="404041"/>
                </a:solidFill>
                <a:effectLst/>
                <a:latin typeface="Open Sans" panose="020B0606030504020204" pitchFamily="34" charset="0"/>
              </a:rPr>
              <a:t>sed from Tableau workbooks to make real-time requests from Tableau to your Python and R code.</a:t>
            </a:r>
          </a:p>
        </p:txBody>
      </p:sp>
      <p:pic>
        <p:nvPicPr>
          <p:cNvPr id="3090" name="Picture 18" descr="FastAPI Tableau">
            <a:extLst>
              <a:ext uri="{FF2B5EF4-FFF2-40B4-BE49-F238E27FC236}">
                <a16:creationId xmlns:a16="http://schemas.microsoft.com/office/drawing/2014/main" id="{203B47C5-0165-5974-2B18-A4C97CED0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050" y="1696023"/>
            <a:ext cx="182876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3FC1D4DB-0D17-26F8-5420-D70D6E7FB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74" y="2886059"/>
            <a:ext cx="425317" cy="49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038F953D-4881-E53D-DE5D-2472EB565D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1" t="17058" r="39413" b="45829"/>
          <a:stretch/>
        </p:blipFill>
        <p:spPr bwMode="auto">
          <a:xfrm>
            <a:off x="1555679" y="2895902"/>
            <a:ext cx="425357" cy="47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6E90EBC8-2BDD-97B9-0002-66C8277B691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9928" y="3377087"/>
            <a:ext cx="430478" cy="497213"/>
          </a:xfrm>
          <a:prstGeom prst="rect">
            <a:avLst/>
          </a:prstGeom>
        </p:spPr>
      </p:pic>
      <p:pic>
        <p:nvPicPr>
          <p:cNvPr id="3102" name="Picture 30" descr="FastAPI Tableau">
            <a:extLst>
              <a:ext uri="{FF2B5EF4-FFF2-40B4-BE49-F238E27FC236}">
                <a16:creationId xmlns:a16="http://schemas.microsoft.com/office/drawing/2014/main" id="{557BCE28-0397-D436-EB47-4EE96E711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824" y="3546368"/>
            <a:ext cx="1071888" cy="26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28F990-46B7-D036-2C7C-36A1DAF644C2}"/>
              </a:ext>
            </a:extLst>
          </p:cNvPr>
          <p:cNvCxnSpPr>
            <a:cxnSpLocks/>
          </p:cNvCxnSpPr>
          <p:nvPr/>
        </p:nvCxnSpPr>
        <p:spPr>
          <a:xfrm flipH="1">
            <a:off x="948579" y="3902697"/>
            <a:ext cx="74931" cy="238003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182D64-77FB-E839-29AA-1AAAD4299B8B}"/>
              </a:ext>
            </a:extLst>
          </p:cNvPr>
          <p:cNvCxnSpPr>
            <a:cxnSpLocks/>
          </p:cNvCxnSpPr>
          <p:nvPr/>
        </p:nvCxnSpPr>
        <p:spPr>
          <a:xfrm flipH="1">
            <a:off x="1230901" y="3855563"/>
            <a:ext cx="405352" cy="301658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0CE56B1-3E1C-B580-87D3-472773D2A814}"/>
              </a:ext>
            </a:extLst>
          </p:cNvPr>
          <p:cNvSpPr>
            <a:spLocks/>
          </p:cNvSpPr>
          <p:nvPr/>
        </p:nvSpPr>
        <p:spPr>
          <a:xfrm>
            <a:off x="3249642" y="2688585"/>
            <a:ext cx="872885" cy="1239341"/>
          </a:xfrm>
          <a:prstGeom prst="roundRect">
            <a:avLst/>
          </a:prstGeom>
          <a:noFill/>
          <a:ln w="12700" cap="flat">
            <a:solidFill>
              <a:srgbClr val="40404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no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B21F96-FA6C-F406-66BB-C880302D1BE0}"/>
              </a:ext>
            </a:extLst>
          </p:cNvPr>
          <p:cNvSpPr/>
          <p:nvPr/>
        </p:nvSpPr>
        <p:spPr>
          <a:xfrm>
            <a:off x="3456136" y="2507815"/>
            <a:ext cx="462880" cy="32052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56DCF8-56CD-5B53-8A81-5DAE7B186F80}"/>
              </a:ext>
            </a:extLst>
          </p:cNvPr>
          <p:cNvSpPr txBox="1"/>
          <p:nvPr/>
        </p:nvSpPr>
        <p:spPr>
          <a:xfrm>
            <a:off x="3389646" y="2492427"/>
            <a:ext cx="595861" cy="3512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Pins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6CFCA3-267A-2CB0-AEEF-D2BF707736A3}"/>
              </a:ext>
            </a:extLst>
          </p:cNvPr>
          <p:cNvSpPr txBox="1"/>
          <p:nvPr/>
        </p:nvSpPr>
        <p:spPr>
          <a:xfrm>
            <a:off x="197797" y="4836238"/>
            <a:ext cx="4273322" cy="3820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Methods for Publishing to Posit Connect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F8329CC-6357-71A6-658D-1EC561BDD86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1498" y="6202429"/>
            <a:ext cx="826683" cy="768815"/>
          </a:xfrm>
          <a:prstGeom prst="rect">
            <a:avLst/>
          </a:prstGeom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E20FAE1A-492B-7013-E3BF-BABB63F43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72" y="6631363"/>
            <a:ext cx="263394" cy="26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DD3647A-182D-777D-DFAC-EE38F753373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21342" t="29298" r="22481" b="23525"/>
          <a:stretch/>
        </p:blipFill>
        <p:spPr>
          <a:xfrm>
            <a:off x="1503537" y="6628482"/>
            <a:ext cx="322107" cy="27050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38B7EC1-DF4B-C7C1-8B2F-1641D37D7420}"/>
              </a:ext>
            </a:extLst>
          </p:cNvPr>
          <p:cNvSpPr txBox="1"/>
          <p:nvPr/>
        </p:nvSpPr>
        <p:spPr>
          <a:xfrm>
            <a:off x="1124708" y="5389815"/>
            <a:ext cx="2973561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Publish content directly from R using the </a:t>
            </a:r>
            <a:r>
              <a:rPr kumimoji="0" lang="en-US" sz="1200" b="0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rsconnect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 R package</a:t>
            </a:r>
          </a:p>
        </p:txBody>
      </p:sp>
      <p:pic>
        <p:nvPicPr>
          <p:cNvPr id="3108" name="Picture 36">
            <a:extLst>
              <a:ext uri="{FF2B5EF4-FFF2-40B4-BE49-F238E27FC236}">
                <a16:creationId xmlns:a16="http://schemas.microsoft.com/office/drawing/2014/main" id="{39ABCFB1-5406-F894-549D-58F5025B4D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79"/>
          <a:stretch/>
        </p:blipFill>
        <p:spPr bwMode="auto">
          <a:xfrm>
            <a:off x="1130316" y="7467608"/>
            <a:ext cx="322107" cy="31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Picture 42">
            <a:extLst>
              <a:ext uri="{FF2B5EF4-FFF2-40B4-BE49-F238E27FC236}">
                <a16:creationId xmlns:a16="http://schemas.microsoft.com/office/drawing/2014/main" id="{DEF4E8F2-3F13-5DE7-8AD3-6C890FE6E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993" y="7467432"/>
            <a:ext cx="273194" cy="31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0">
            <a:extLst>
              <a:ext uri="{FF2B5EF4-FFF2-40B4-BE49-F238E27FC236}">
                <a16:creationId xmlns:a16="http://schemas.microsoft.com/office/drawing/2014/main" id="{A6F97BA7-CD84-52AE-C8E6-AC3009A2D9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2" t="15655" r="13360" b="16867"/>
          <a:stretch/>
        </p:blipFill>
        <p:spPr bwMode="auto">
          <a:xfrm>
            <a:off x="322516" y="7053831"/>
            <a:ext cx="767307" cy="60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>
            <a:extLst>
              <a:ext uri="{FF2B5EF4-FFF2-40B4-BE49-F238E27FC236}">
                <a16:creationId xmlns:a16="http://schemas.microsoft.com/office/drawing/2014/main" id="{803100FB-C398-C9F6-C1CC-B37363193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9" t="28003" r="55640" b="27760"/>
          <a:stretch/>
        </p:blipFill>
        <p:spPr bwMode="auto">
          <a:xfrm>
            <a:off x="385303" y="7859308"/>
            <a:ext cx="722878" cy="73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0F7D447A-13A6-67F0-18B2-A73F8A7C632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69573" y="5273513"/>
            <a:ext cx="738608" cy="85311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B176BB5-C1C8-DEC7-9522-7CC5C31CAD0A}"/>
              </a:ext>
            </a:extLst>
          </p:cNvPr>
          <p:cNvSpPr txBox="1"/>
          <p:nvPr/>
        </p:nvSpPr>
        <p:spPr>
          <a:xfrm>
            <a:off x="1124708" y="6142566"/>
            <a:ext cx="2856508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Publish content using the CLI within the </a:t>
            </a:r>
            <a:r>
              <a:rPr kumimoji="0" lang="en-US" sz="1200" b="0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rsconnect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-python package</a:t>
            </a: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1FAACD1E-5ACB-F7FB-5FDB-C1B99E00DFC0}"/>
              </a:ext>
            </a:extLst>
          </p:cNvPr>
          <p:cNvSpPr txBox="1"/>
          <p:nvPr/>
        </p:nvSpPr>
        <p:spPr>
          <a:xfrm>
            <a:off x="1124708" y="6992459"/>
            <a:ext cx="2973561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Publish content with the click of a button using push button deployment</a:t>
            </a: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92F78F6E-E232-B0A4-DCAA-E875DB1901B8}"/>
              </a:ext>
            </a:extLst>
          </p:cNvPr>
          <p:cNvSpPr txBox="1"/>
          <p:nvPr/>
        </p:nvSpPr>
        <p:spPr>
          <a:xfrm>
            <a:off x="1124708" y="7943007"/>
            <a:ext cx="1425004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Publish directly from a git repository</a:t>
            </a:r>
          </a:p>
        </p:txBody>
      </p:sp>
      <p:sp>
        <p:nvSpPr>
          <p:cNvPr id="3089" name="Rounded Rectangle 3088">
            <a:extLst>
              <a:ext uri="{FF2B5EF4-FFF2-40B4-BE49-F238E27FC236}">
                <a16:creationId xmlns:a16="http://schemas.microsoft.com/office/drawing/2014/main" id="{17908101-2839-4785-AC92-602B61A76F37}"/>
              </a:ext>
            </a:extLst>
          </p:cNvPr>
          <p:cNvSpPr/>
          <p:nvPr/>
        </p:nvSpPr>
        <p:spPr>
          <a:xfrm>
            <a:off x="153600" y="8870724"/>
            <a:ext cx="13645527" cy="1256949"/>
          </a:xfrm>
          <a:prstGeom prst="roundRect">
            <a:avLst/>
          </a:prstGeom>
          <a:solidFill>
            <a:srgbClr val="44709A">
              <a:alpha val="32157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EFA5F-9DBF-C196-BC70-DDAF0F639DFE}"/>
              </a:ext>
            </a:extLst>
          </p:cNvPr>
          <p:cNvSpPr txBox="1"/>
          <p:nvPr/>
        </p:nvSpPr>
        <p:spPr>
          <a:xfrm>
            <a:off x="592274" y="238556"/>
            <a:ext cx="3590326" cy="3820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4570" tIns="54570" rIns="54570" bIns="54570" numCol="1" spcCol="38100" rtlCol="0" anchor="b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44709A"/>
                </a:solidFill>
              </a:rPr>
              <a:t>Publish your Content to Posit Connect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44709A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95" name="Rounded Rectangle 3094">
            <a:extLst>
              <a:ext uri="{FF2B5EF4-FFF2-40B4-BE49-F238E27FC236}">
                <a16:creationId xmlns:a16="http://schemas.microsoft.com/office/drawing/2014/main" id="{EAC2A505-04C9-AFC1-1425-C4B24AEA0522}"/>
              </a:ext>
            </a:extLst>
          </p:cNvPr>
          <p:cNvSpPr/>
          <p:nvPr/>
        </p:nvSpPr>
        <p:spPr>
          <a:xfrm>
            <a:off x="4447427" y="441434"/>
            <a:ext cx="9351699" cy="8286167"/>
          </a:xfrm>
          <a:prstGeom prst="roundRect">
            <a:avLst>
              <a:gd name="adj" fmla="val 1616"/>
            </a:avLst>
          </a:prstGeom>
          <a:noFill/>
          <a:ln w="12700" cap="flat">
            <a:solidFill>
              <a:srgbClr val="44709A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no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4B2582F9-33E5-0997-55AF-E1D844870B41}"/>
              </a:ext>
            </a:extLst>
          </p:cNvPr>
          <p:cNvSpPr/>
          <p:nvPr/>
        </p:nvSpPr>
        <p:spPr>
          <a:xfrm>
            <a:off x="4625601" y="238555"/>
            <a:ext cx="4926213" cy="3820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098" name="Group 3097">
            <a:extLst>
              <a:ext uri="{FF2B5EF4-FFF2-40B4-BE49-F238E27FC236}">
                <a16:creationId xmlns:a16="http://schemas.microsoft.com/office/drawing/2014/main" id="{5EEC3982-7F16-436F-CBD2-1368924289A5}"/>
              </a:ext>
            </a:extLst>
          </p:cNvPr>
          <p:cNvGrpSpPr/>
          <p:nvPr/>
        </p:nvGrpSpPr>
        <p:grpSpPr>
          <a:xfrm>
            <a:off x="4648324" y="238555"/>
            <a:ext cx="320907" cy="382075"/>
            <a:chOff x="916195" y="1803353"/>
            <a:chExt cx="370151" cy="440706"/>
          </a:xfrm>
        </p:grpSpPr>
        <p:sp>
          <p:nvSpPr>
            <p:cNvPr id="3099" name="Oval 3098">
              <a:extLst>
                <a:ext uri="{FF2B5EF4-FFF2-40B4-BE49-F238E27FC236}">
                  <a16:creationId xmlns:a16="http://schemas.microsoft.com/office/drawing/2014/main" id="{3422B79F-AB8C-56DC-149F-3C96ED2319FD}"/>
                </a:ext>
              </a:extLst>
            </p:cNvPr>
            <p:cNvSpPr/>
            <p:nvPr/>
          </p:nvSpPr>
          <p:spPr>
            <a:xfrm>
              <a:off x="916195" y="1853744"/>
              <a:ext cx="370151" cy="370151"/>
            </a:xfrm>
            <a:prstGeom prst="ellipse">
              <a:avLst/>
            </a:prstGeom>
            <a:solidFill>
              <a:srgbClr val="44709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570" tIns="54570" rIns="54570" bIns="5457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00" name="TextBox 3099">
              <a:extLst>
                <a:ext uri="{FF2B5EF4-FFF2-40B4-BE49-F238E27FC236}">
                  <a16:creationId xmlns:a16="http://schemas.microsoft.com/office/drawing/2014/main" id="{04239C14-967A-6F6B-DD2D-B84DC87E39F4}"/>
                </a:ext>
              </a:extLst>
            </p:cNvPr>
            <p:cNvSpPr txBox="1"/>
            <p:nvPr/>
          </p:nvSpPr>
          <p:spPr>
            <a:xfrm>
              <a:off x="974846" y="1803353"/>
              <a:ext cx="252848" cy="440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4570" tIns="54570" rIns="54570" bIns="5457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spc="0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</a:p>
          </p:txBody>
        </p:sp>
      </p:grpSp>
      <p:sp>
        <p:nvSpPr>
          <p:cNvPr id="3101" name="TextBox 3100">
            <a:extLst>
              <a:ext uri="{FF2B5EF4-FFF2-40B4-BE49-F238E27FC236}">
                <a16:creationId xmlns:a16="http://schemas.microsoft.com/office/drawing/2014/main" id="{8F8900E6-B40C-E5A2-C8FA-AB1CFFBBF8C5}"/>
              </a:ext>
            </a:extLst>
          </p:cNvPr>
          <p:cNvSpPr txBox="1"/>
          <p:nvPr/>
        </p:nvSpPr>
        <p:spPr>
          <a:xfrm>
            <a:off x="4969231" y="252409"/>
            <a:ext cx="4582584" cy="3820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4570" tIns="54570" rIns="54570" bIns="54570" numCol="1" spcCol="38100" rtlCol="0" anchor="b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44709A"/>
                </a:solidFill>
              </a:rPr>
              <a:t>Share and Control your Content on Posit Connect 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44709A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05" name="TextBox 3104">
            <a:extLst>
              <a:ext uri="{FF2B5EF4-FFF2-40B4-BE49-F238E27FC236}">
                <a16:creationId xmlns:a16="http://schemas.microsoft.com/office/drawing/2014/main" id="{CF05BF00-FFF2-E446-1E57-DEFD41A64218}"/>
              </a:ext>
            </a:extLst>
          </p:cNvPr>
          <p:cNvSpPr txBox="1"/>
          <p:nvPr/>
        </p:nvSpPr>
        <p:spPr>
          <a:xfrm>
            <a:off x="4939715" y="575574"/>
            <a:ext cx="4111905" cy="261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404041"/>
                </a:solidFill>
                <a:latin typeface="Open Sans" panose="020B0606030504020204" pitchFamily="34" charset="0"/>
              </a:rPr>
              <a:t>Content controls are accessed by clicking the        icon </a:t>
            </a:r>
            <a:endParaRPr lang="en-US" sz="1100" b="0" i="0" dirty="0">
              <a:solidFill>
                <a:srgbClr val="404041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3107" name="Picture 3106">
            <a:extLst>
              <a:ext uri="{FF2B5EF4-FFF2-40B4-BE49-F238E27FC236}">
                <a16:creationId xmlns:a16="http://schemas.microsoft.com/office/drawing/2014/main" id="{42EE1976-20CE-7E28-6D75-76A61BB621B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68213" y="583976"/>
            <a:ext cx="248728" cy="238364"/>
          </a:xfrm>
          <a:prstGeom prst="rect">
            <a:avLst/>
          </a:prstGeom>
        </p:spPr>
      </p:pic>
      <p:sp>
        <p:nvSpPr>
          <p:cNvPr id="3115" name="TextBox 3114">
            <a:extLst>
              <a:ext uri="{FF2B5EF4-FFF2-40B4-BE49-F238E27FC236}">
                <a16:creationId xmlns:a16="http://schemas.microsoft.com/office/drawing/2014/main" id="{5684A7C0-EE9F-042B-2471-E9C905CA8663}"/>
              </a:ext>
            </a:extLst>
          </p:cNvPr>
          <p:cNvSpPr txBox="1"/>
          <p:nvPr/>
        </p:nvSpPr>
        <p:spPr>
          <a:xfrm>
            <a:off x="4529814" y="1338978"/>
            <a:ext cx="2862200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100" b="0" i="0" dirty="0">
                <a:solidFill>
                  <a:srgbClr val="404041"/>
                </a:solidFill>
                <a:effectLst/>
                <a:latin typeface="Open Sans" panose="020B0606030504020204" pitchFamily="34" charset="0"/>
              </a:rPr>
              <a:t>Change content title</a:t>
            </a:r>
          </a:p>
          <a:p>
            <a:pPr marL="171450" indent="-171450">
              <a:buFontTx/>
              <a:buChar char="-"/>
            </a:pPr>
            <a:r>
              <a:rPr lang="en-US" sz="1100" b="0" dirty="0">
                <a:solidFill>
                  <a:srgbClr val="404041"/>
                </a:solidFill>
                <a:latin typeface="Open Sans" panose="020B0606030504020204" pitchFamily="34" charset="0"/>
              </a:rPr>
              <a:t>Content information</a:t>
            </a:r>
            <a:endParaRPr lang="en-US" sz="1100" b="0" i="0" dirty="0">
              <a:solidFill>
                <a:srgbClr val="404041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100" b="0" dirty="0">
                <a:solidFill>
                  <a:srgbClr val="404041"/>
                </a:solidFill>
                <a:latin typeface="Open Sans" panose="020B0606030504020204" pitchFamily="34" charset="0"/>
              </a:rPr>
              <a:t>Add thumbnail</a:t>
            </a:r>
          </a:p>
          <a:p>
            <a:pPr marL="171450" indent="-171450">
              <a:buFontTx/>
              <a:buChar char="-"/>
            </a:pPr>
            <a:r>
              <a:rPr lang="en-US" sz="1100" b="0" i="0" dirty="0">
                <a:solidFill>
                  <a:srgbClr val="404041"/>
                </a:solidFill>
                <a:effectLst/>
                <a:latin typeface="Open Sans" panose="020B0606030504020204" pitchFamily="34" charset="0"/>
              </a:rPr>
              <a:t>Usage data</a:t>
            </a:r>
          </a:p>
        </p:txBody>
      </p:sp>
      <p:pic>
        <p:nvPicPr>
          <p:cNvPr id="3118" name="Picture 46" descr="Example usage data graphs for a Shiny application and an R Markdown report.">
            <a:extLst>
              <a:ext uri="{FF2B5EF4-FFF2-40B4-BE49-F238E27FC236}">
                <a16:creationId xmlns:a16="http://schemas.microsoft.com/office/drawing/2014/main" id="{56B0B099-E130-B36F-E43B-D6B20594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82"/>
          <a:stretch/>
        </p:blipFill>
        <p:spPr bwMode="auto">
          <a:xfrm>
            <a:off x="4779755" y="2193659"/>
            <a:ext cx="1905837" cy="9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7" name="Picture 46" descr="Example usage data graphs for a Shiny application and an R Markdown report.">
            <a:extLst>
              <a:ext uri="{FF2B5EF4-FFF2-40B4-BE49-F238E27FC236}">
                <a16:creationId xmlns:a16="http://schemas.microsoft.com/office/drawing/2014/main" id="{488F5A90-9B0D-62EA-9C9E-157E6FEDE7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1"/>
          <a:stretch/>
        </p:blipFill>
        <p:spPr bwMode="auto">
          <a:xfrm>
            <a:off x="4778208" y="3113868"/>
            <a:ext cx="1905837" cy="91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19" name="Straight Arrow Connector 3118">
            <a:extLst>
              <a:ext uri="{FF2B5EF4-FFF2-40B4-BE49-F238E27FC236}">
                <a16:creationId xmlns:a16="http://schemas.microsoft.com/office/drawing/2014/main" id="{4A079248-E790-3D88-5273-FC527DFE7A3A}"/>
              </a:ext>
            </a:extLst>
          </p:cNvPr>
          <p:cNvCxnSpPr>
            <a:cxnSpLocks/>
          </p:cNvCxnSpPr>
          <p:nvPr/>
        </p:nvCxnSpPr>
        <p:spPr>
          <a:xfrm>
            <a:off x="5348253" y="2140748"/>
            <a:ext cx="308370" cy="431656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09" name="TextBox 3108">
            <a:extLst>
              <a:ext uri="{FF2B5EF4-FFF2-40B4-BE49-F238E27FC236}">
                <a16:creationId xmlns:a16="http://schemas.microsoft.com/office/drawing/2014/main" id="{B5F8B75A-9434-20DC-88DA-0F4E30818259}"/>
              </a:ext>
            </a:extLst>
          </p:cNvPr>
          <p:cNvSpPr txBox="1"/>
          <p:nvPr/>
        </p:nvSpPr>
        <p:spPr>
          <a:xfrm>
            <a:off x="4754721" y="743185"/>
            <a:ext cx="1870820" cy="6282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Info and Content Metadata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28" name="Rounded Rectangle 3127">
            <a:extLst>
              <a:ext uri="{FF2B5EF4-FFF2-40B4-BE49-F238E27FC236}">
                <a16:creationId xmlns:a16="http://schemas.microsoft.com/office/drawing/2014/main" id="{3F788550-B5C4-096E-41CA-4569F39F012A}"/>
              </a:ext>
            </a:extLst>
          </p:cNvPr>
          <p:cNvSpPr>
            <a:spLocks/>
          </p:cNvSpPr>
          <p:nvPr/>
        </p:nvSpPr>
        <p:spPr>
          <a:xfrm>
            <a:off x="4551314" y="4706239"/>
            <a:ext cx="2361279" cy="3891218"/>
          </a:xfrm>
          <a:prstGeom prst="roundRect">
            <a:avLst>
              <a:gd name="adj" fmla="val 3961"/>
            </a:avLst>
          </a:prstGeom>
          <a:noFill/>
          <a:ln w="12700" cap="flat">
            <a:solidFill>
              <a:srgbClr val="40404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no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29" name="Rectangle 3128">
            <a:extLst>
              <a:ext uri="{FF2B5EF4-FFF2-40B4-BE49-F238E27FC236}">
                <a16:creationId xmlns:a16="http://schemas.microsoft.com/office/drawing/2014/main" id="{4C8AFC95-F443-D7F8-8689-95B7E0F3452A}"/>
              </a:ext>
            </a:extLst>
          </p:cNvPr>
          <p:cNvSpPr/>
          <p:nvPr/>
        </p:nvSpPr>
        <p:spPr>
          <a:xfrm>
            <a:off x="4769054" y="4633536"/>
            <a:ext cx="1506835" cy="16669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no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31" name="TextBox 3130">
            <a:extLst>
              <a:ext uri="{FF2B5EF4-FFF2-40B4-BE49-F238E27FC236}">
                <a16:creationId xmlns:a16="http://schemas.microsoft.com/office/drawing/2014/main" id="{CCEB90E9-4909-6C2E-078C-50124DDAD5DB}"/>
              </a:ext>
            </a:extLst>
          </p:cNvPr>
          <p:cNvSpPr txBox="1"/>
          <p:nvPr/>
        </p:nvSpPr>
        <p:spPr>
          <a:xfrm>
            <a:off x="4760175" y="4519747"/>
            <a:ext cx="1515714" cy="3820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Access Controls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138" name="Picture 3137">
            <a:extLst>
              <a:ext uri="{FF2B5EF4-FFF2-40B4-BE49-F238E27FC236}">
                <a16:creationId xmlns:a16="http://schemas.microsoft.com/office/drawing/2014/main" id="{F949A86F-6D5C-AF2B-3D67-E2F7CB92FFA4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 b="57922"/>
          <a:stretch/>
        </p:blipFill>
        <p:spPr>
          <a:xfrm>
            <a:off x="4754721" y="5280285"/>
            <a:ext cx="1977217" cy="1532692"/>
          </a:xfrm>
          <a:prstGeom prst="rect">
            <a:avLst/>
          </a:prstGeom>
          <a:ln>
            <a:noFill/>
          </a:ln>
        </p:spPr>
      </p:pic>
      <p:pic>
        <p:nvPicPr>
          <p:cNvPr id="3139" name="Picture 3138">
            <a:extLst>
              <a:ext uri="{FF2B5EF4-FFF2-40B4-BE49-F238E27FC236}">
                <a16:creationId xmlns:a16="http://schemas.microsoft.com/office/drawing/2014/main" id="{2D1ADAFE-9849-E25A-2D2C-A3DD419CEAD5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 t="54045" b="14832"/>
          <a:stretch/>
        </p:blipFill>
        <p:spPr>
          <a:xfrm>
            <a:off x="4723873" y="7385661"/>
            <a:ext cx="2004814" cy="1149481"/>
          </a:xfrm>
          <a:prstGeom prst="rect">
            <a:avLst/>
          </a:prstGeom>
          <a:ln>
            <a:noFill/>
          </a:ln>
        </p:spPr>
      </p:pic>
      <p:sp>
        <p:nvSpPr>
          <p:cNvPr id="3140" name="TextBox 3139">
            <a:extLst>
              <a:ext uri="{FF2B5EF4-FFF2-40B4-BE49-F238E27FC236}">
                <a16:creationId xmlns:a16="http://schemas.microsoft.com/office/drawing/2014/main" id="{1F004255-516E-24D5-3149-1BDDB9D9DCFD}"/>
              </a:ext>
            </a:extLst>
          </p:cNvPr>
          <p:cNvSpPr txBox="1"/>
          <p:nvPr/>
        </p:nvSpPr>
        <p:spPr>
          <a:xfrm>
            <a:off x="4635730" y="4869660"/>
            <a:ext cx="2178114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100" b="0" dirty="0">
                <a:solidFill>
                  <a:srgbClr val="404041"/>
                </a:solidFill>
                <a:latin typeface="Open Sans" panose="020B0606030504020204" pitchFamily="34" charset="0"/>
              </a:rPr>
              <a:t>Control who has access to your content</a:t>
            </a:r>
            <a:endParaRPr lang="en-US" sz="1100" b="0" i="0" dirty="0">
              <a:solidFill>
                <a:srgbClr val="40404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141" name="TextBox 3140">
            <a:extLst>
              <a:ext uri="{FF2B5EF4-FFF2-40B4-BE49-F238E27FC236}">
                <a16:creationId xmlns:a16="http://schemas.microsoft.com/office/drawing/2014/main" id="{F3C00C87-E86F-0E35-C24D-2DDC943D71C2}"/>
              </a:ext>
            </a:extLst>
          </p:cNvPr>
          <p:cNvSpPr txBox="1"/>
          <p:nvPr/>
        </p:nvSpPr>
        <p:spPr>
          <a:xfrm>
            <a:off x="4621690" y="6990033"/>
            <a:ext cx="2209180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100" b="0" dirty="0">
                <a:solidFill>
                  <a:srgbClr val="404041"/>
                </a:solidFill>
                <a:latin typeface="Open Sans" panose="020B0606030504020204" pitchFamily="34" charset="0"/>
              </a:rPr>
              <a:t>Share your content with a customized URL</a:t>
            </a:r>
            <a:endParaRPr lang="en-US" sz="1100" b="0" i="0" dirty="0">
              <a:solidFill>
                <a:srgbClr val="40404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143" name="Rounded Rectangle 3142">
            <a:extLst>
              <a:ext uri="{FF2B5EF4-FFF2-40B4-BE49-F238E27FC236}">
                <a16:creationId xmlns:a16="http://schemas.microsoft.com/office/drawing/2014/main" id="{DCC7D3F9-AB05-25E2-A060-96BC7F08F2D3}"/>
              </a:ext>
            </a:extLst>
          </p:cNvPr>
          <p:cNvSpPr>
            <a:spLocks/>
          </p:cNvSpPr>
          <p:nvPr/>
        </p:nvSpPr>
        <p:spPr>
          <a:xfrm>
            <a:off x="7037036" y="1069073"/>
            <a:ext cx="3271343" cy="7528384"/>
          </a:xfrm>
          <a:prstGeom prst="roundRect">
            <a:avLst>
              <a:gd name="adj" fmla="val 3961"/>
            </a:avLst>
          </a:prstGeom>
          <a:noFill/>
          <a:ln w="12700" cap="flat">
            <a:solidFill>
              <a:srgbClr val="40404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no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44" name="Rectangle 3143">
            <a:extLst>
              <a:ext uri="{FF2B5EF4-FFF2-40B4-BE49-F238E27FC236}">
                <a16:creationId xmlns:a16="http://schemas.microsoft.com/office/drawing/2014/main" id="{2EC8158C-0316-E11D-8250-A8807BE9497E}"/>
              </a:ext>
            </a:extLst>
          </p:cNvPr>
          <p:cNvSpPr/>
          <p:nvPr/>
        </p:nvSpPr>
        <p:spPr>
          <a:xfrm>
            <a:off x="7254777" y="996370"/>
            <a:ext cx="1665557" cy="16669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no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45" name="TextBox 3144">
            <a:extLst>
              <a:ext uri="{FF2B5EF4-FFF2-40B4-BE49-F238E27FC236}">
                <a16:creationId xmlns:a16="http://schemas.microsoft.com/office/drawing/2014/main" id="{74EB6888-5E7C-F702-9CA6-FDDCBACBA60A}"/>
              </a:ext>
            </a:extLst>
          </p:cNvPr>
          <p:cNvSpPr txBox="1"/>
          <p:nvPr/>
        </p:nvSpPr>
        <p:spPr>
          <a:xfrm>
            <a:off x="7245898" y="876006"/>
            <a:ext cx="1674436" cy="3820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Runtime Settings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46" name="TextBox 3145">
            <a:extLst>
              <a:ext uri="{FF2B5EF4-FFF2-40B4-BE49-F238E27FC236}">
                <a16:creationId xmlns:a16="http://schemas.microsoft.com/office/drawing/2014/main" id="{4E4B6E43-C9C7-E9EC-23D7-C272DADDDD15}"/>
              </a:ext>
            </a:extLst>
          </p:cNvPr>
          <p:cNvSpPr txBox="1"/>
          <p:nvPr/>
        </p:nvSpPr>
        <p:spPr>
          <a:xfrm>
            <a:off x="7048017" y="1185905"/>
            <a:ext cx="3260361" cy="6436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0" i="0" dirty="0">
                <a:solidFill>
                  <a:srgbClr val="404041"/>
                </a:solidFill>
                <a:effectLst/>
                <a:latin typeface="Open Sans" panose="020B0606030504020204" pitchFamily="34" charset="0"/>
              </a:rPr>
              <a:t>Tune and scale </a:t>
            </a:r>
            <a:r>
              <a:rPr lang="en-US" sz="1100" i="0" dirty="0">
                <a:solidFill>
                  <a:srgbClr val="404041"/>
                </a:solidFill>
                <a:effectLst/>
                <a:latin typeface="Open Sans" panose="020B0606030504020204" pitchFamily="34" charset="0"/>
              </a:rPr>
              <a:t>applications</a:t>
            </a:r>
            <a:r>
              <a:rPr lang="en-US" sz="1100" b="0" i="0" dirty="0">
                <a:solidFill>
                  <a:srgbClr val="404041"/>
                </a:solidFill>
                <a:effectLst/>
                <a:latin typeface="Open Sans" panose="020B0606030504020204" pitchFamily="34" charset="0"/>
              </a:rPr>
              <a:t> and </a:t>
            </a:r>
            <a:r>
              <a:rPr lang="en-US" sz="1100" i="0" dirty="0">
                <a:solidFill>
                  <a:srgbClr val="404041"/>
                </a:solidFill>
                <a:effectLst/>
                <a:latin typeface="Open Sans" panose="020B0606030504020204" pitchFamily="34" charset="0"/>
              </a:rPr>
              <a:t>APIs </a:t>
            </a:r>
            <a:r>
              <a:rPr lang="en-US" sz="1100" b="0" i="0" dirty="0">
                <a:solidFill>
                  <a:srgbClr val="404041"/>
                </a:solidFill>
                <a:effectLst/>
                <a:latin typeface="Open Sans" panose="020B0606030504020204" pitchFamily="34" charset="0"/>
              </a:rPr>
              <a:t>by modifying the number of processes (e.g., Python and R sessions) and connections per process</a:t>
            </a:r>
            <a:endParaRPr kumimoji="0" lang="en-US" sz="110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147" name="Picture 3146">
            <a:extLst>
              <a:ext uri="{FF2B5EF4-FFF2-40B4-BE49-F238E27FC236}">
                <a16:creationId xmlns:a16="http://schemas.microsoft.com/office/drawing/2014/main" id="{1E2BEFCB-1C63-F155-DDF9-A36DB8721CAE}"/>
              </a:ext>
            </a:extLst>
          </p:cNvPr>
          <p:cNvPicPr>
            <a:picLocks noChangeAspect="1"/>
          </p:cNvPicPr>
          <p:nvPr/>
        </p:nvPicPr>
        <p:blipFill>
          <a:blip r:embed="rId33"/>
          <a:srcRect b="23623"/>
          <a:stretch/>
        </p:blipFill>
        <p:spPr>
          <a:xfrm>
            <a:off x="7303824" y="1830454"/>
            <a:ext cx="2711968" cy="1536790"/>
          </a:xfrm>
          <a:prstGeom prst="rect">
            <a:avLst/>
          </a:prstGeom>
        </p:spPr>
      </p:pic>
      <p:sp>
        <p:nvSpPr>
          <p:cNvPr id="3152" name="TextBox 3151">
            <a:extLst>
              <a:ext uri="{FF2B5EF4-FFF2-40B4-BE49-F238E27FC236}">
                <a16:creationId xmlns:a16="http://schemas.microsoft.com/office/drawing/2014/main" id="{B6680456-BAD6-92DF-791B-2BABC2F2B199}"/>
              </a:ext>
            </a:extLst>
          </p:cNvPr>
          <p:cNvSpPr txBox="1"/>
          <p:nvPr/>
        </p:nvSpPr>
        <p:spPr>
          <a:xfrm>
            <a:off x="7120182" y="3328731"/>
            <a:ext cx="3105049" cy="9822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0" i="0" dirty="0">
                <a:solidFill>
                  <a:srgbClr val="404041"/>
                </a:solidFill>
                <a:effectLst/>
                <a:latin typeface="Open Sans" panose="020B0606030504020204" pitchFamily="34" charset="0"/>
              </a:rPr>
              <a:t>In this above configuration, the content can accommodate up to 100 concurrent connections (20 x 5). There will also be at least one process always running, meaning the content never goes to sleep</a:t>
            </a:r>
            <a:endParaRPr kumimoji="0" lang="en-US" sz="110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154" name="Picture 48" descr="Alternate RunAs user configuration.">
            <a:extLst>
              <a:ext uri="{FF2B5EF4-FFF2-40B4-BE49-F238E27FC236}">
                <a16:creationId xmlns:a16="http://schemas.microsoft.com/office/drawing/2014/main" id="{169D6ACF-81CF-43B2-D599-2DD1D63CF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643" y="5519728"/>
            <a:ext cx="1444752" cy="78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55" name="TextBox 3154">
            <a:extLst>
              <a:ext uri="{FF2B5EF4-FFF2-40B4-BE49-F238E27FC236}">
                <a16:creationId xmlns:a16="http://schemas.microsoft.com/office/drawing/2014/main" id="{4DE9E6AF-49AF-9094-26C7-5C4C3E564B18}"/>
              </a:ext>
            </a:extLst>
          </p:cNvPr>
          <p:cNvSpPr txBox="1"/>
          <p:nvPr/>
        </p:nvSpPr>
        <p:spPr>
          <a:xfrm>
            <a:off x="7048017" y="4351821"/>
            <a:ext cx="3249378" cy="3820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Other Runtime Settings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56" name="TextBox 3155">
            <a:extLst>
              <a:ext uri="{FF2B5EF4-FFF2-40B4-BE49-F238E27FC236}">
                <a16:creationId xmlns:a16="http://schemas.microsoft.com/office/drawing/2014/main" id="{A40ECC82-2AFC-B3FC-B5B2-D5BA7A7D6348}"/>
              </a:ext>
            </a:extLst>
          </p:cNvPr>
          <p:cNvSpPr txBox="1"/>
          <p:nvPr/>
        </p:nvSpPr>
        <p:spPr>
          <a:xfrm>
            <a:off x="7082310" y="4598352"/>
            <a:ext cx="3105049" cy="812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0" dirty="0"/>
              <a:t>Easily modify how your content runs by modifying any of the below settings. </a:t>
            </a:r>
            <a:r>
              <a:rPr lang="en-US" sz="1100" dirty="0"/>
              <a:t>Note</a:t>
            </a:r>
            <a:r>
              <a:rPr lang="en-US" sz="1100" b="0" dirty="0"/>
              <a:t>: some options may not be available depending on how Posit Connect is configured in your environment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157" name="Picture 50" descr="Runtime settings panel CPU &amp; RAM options.">
            <a:extLst>
              <a:ext uri="{FF2B5EF4-FFF2-40B4-BE49-F238E27FC236}">
                <a16:creationId xmlns:a16="http://schemas.microsoft.com/office/drawing/2014/main" id="{CE9906AF-D95E-9E1F-F6EF-E243D44CE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402" y="5533701"/>
            <a:ext cx="1313170" cy="132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8" name="Picture 52" descr="Execution environment section.">
            <a:extLst>
              <a:ext uri="{FF2B5EF4-FFF2-40B4-BE49-F238E27FC236}">
                <a16:creationId xmlns:a16="http://schemas.microsoft.com/office/drawing/2014/main" id="{C25D09AB-15BB-5DF1-9320-7F5394C85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643" y="6515249"/>
            <a:ext cx="1444752" cy="81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9" name="Picture 54" descr="GPU settings options.">
            <a:extLst>
              <a:ext uri="{FF2B5EF4-FFF2-40B4-BE49-F238E27FC236}">
                <a16:creationId xmlns:a16="http://schemas.microsoft.com/office/drawing/2014/main" id="{27A440C1-D628-92A4-A277-26548F8EB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930" y="7544004"/>
            <a:ext cx="1447465" cy="70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0" name="Picture 56" descr="Environment management options.">
            <a:extLst>
              <a:ext uri="{FF2B5EF4-FFF2-40B4-BE49-F238E27FC236}">
                <a16:creationId xmlns:a16="http://schemas.microsoft.com/office/drawing/2014/main" id="{92CACE3E-E656-26C3-7B83-FDD1BD030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402" y="6909255"/>
            <a:ext cx="1313170" cy="155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2" name="Picture 3161">
            <a:extLst>
              <a:ext uri="{FF2B5EF4-FFF2-40B4-BE49-F238E27FC236}">
                <a16:creationId xmlns:a16="http://schemas.microsoft.com/office/drawing/2014/main" id="{79E03BEE-D0FF-C8F3-6A07-08FD6F172FC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536974" y="1613572"/>
            <a:ext cx="1427627" cy="1945741"/>
          </a:xfrm>
          <a:prstGeom prst="rect">
            <a:avLst/>
          </a:prstGeom>
        </p:spPr>
      </p:pic>
      <p:sp>
        <p:nvSpPr>
          <p:cNvPr id="3163" name="Rounded Rectangle 3162">
            <a:extLst>
              <a:ext uri="{FF2B5EF4-FFF2-40B4-BE49-F238E27FC236}">
                <a16:creationId xmlns:a16="http://schemas.microsoft.com/office/drawing/2014/main" id="{C5C5C538-C493-5BA6-E52A-565F3DBE213D}"/>
              </a:ext>
            </a:extLst>
          </p:cNvPr>
          <p:cNvSpPr>
            <a:spLocks/>
          </p:cNvSpPr>
          <p:nvPr/>
        </p:nvSpPr>
        <p:spPr>
          <a:xfrm>
            <a:off x="10435486" y="1069074"/>
            <a:ext cx="3271343" cy="3637166"/>
          </a:xfrm>
          <a:prstGeom prst="roundRect">
            <a:avLst>
              <a:gd name="adj" fmla="val 3961"/>
            </a:avLst>
          </a:prstGeom>
          <a:noFill/>
          <a:ln w="12700" cap="flat">
            <a:solidFill>
              <a:srgbClr val="40404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no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64" name="Rectangle 3163">
            <a:extLst>
              <a:ext uri="{FF2B5EF4-FFF2-40B4-BE49-F238E27FC236}">
                <a16:creationId xmlns:a16="http://schemas.microsoft.com/office/drawing/2014/main" id="{0F66E4F3-253E-78C1-FD84-4710972A42E5}"/>
              </a:ext>
            </a:extLst>
          </p:cNvPr>
          <p:cNvSpPr/>
          <p:nvPr/>
        </p:nvSpPr>
        <p:spPr>
          <a:xfrm>
            <a:off x="10622406" y="996370"/>
            <a:ext cx="2138098" cy="1540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no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65" name="TextBox 3164">
            <a:extLst>
              <a:ext uri="{FF2B5EF4-FFF2-40B4-BE49-F238E27FC236}">
                <a16:creationId xmlns:a16="http://schemas.microsoft.com/office/drawing/2014/main" id="{64289A7C-D007-5CDF-3787-56F127A404D0}"/>
              </a:ext>
            </a:extLst>
          </p:cNvPr>
          <p:cNvSpPr txBox="1"/>
          <p:nvPr/>
        </p:nvSpPr>
        <p:spPr>
          <a:xfrm>
            <a:off x="10623799" y="876006"/>
            <a:ext cx="2505323" cy="3820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Schedule and Emailing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66" name="TextBox 3165">
            <a:extLst>
              <a:ext uri="{FF2B5EF4-FFF2-40B4-BE49-F238E27FC236}">
                <a16:creationId xmlns:a16="http://schemas.microsoft.com/office/drawing/2014/main" id="{DD192458-5199-A368-57FD-B89320E4F781}"/>
              </a:ext>
            </a:extLst>
          </p:cNvPr>
          <p:cNvSpPr txBox="1"/>
          <p:nvPr/>
        </p:nvSpPr>
        <p:spPr>
          <a:xfrm>
            <a:off x="10956668" y="1145729"/>
            <a:ext cx="2299561" cy="4744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Documents</a:t>
            </a: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 can be configured to execute on a schedule</a:t>
            </a:r>
          </a:p>
        </p:txBody>
      </p:sp>
      <p:pic>
        <p:nvPicPr>
          <p:cNvPr id="3167" name="Picture 3166">
            <a:extLst>
              <a:ext uri="{FF2B5EF4-FFF2-40B4-BE49-F238E27FC236}">
                <a16:creationId xmlns:a16="http://schemas.microsoft.com/office/drawing/2014/main" id="{FD4824D9-6F93-2DCB-02D6-A707640F24A0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2447874" y="2024253"/>
            <a:ext cx="902303" cy="1229852"/>
          </a:xfrm>
          <a:prstGeom prst="rect">
            <a:avLst/>
          </a:prstGeom>
        </p:spPr>
      </p:pic>
      <p:cxnSp>
        <p:nvCxnSpPr>
          <p:cNvPr id="3168" name="Straight Arrow Connector 3167">
            <a:extLst>
              <a:ext uri="{FF2B5EF4-FFF2-40B4-BE49-F238E27FC236}">
                <a16:creationId xmlns:a16="http://schemas.microsoft.com/office/drawing/2014/main" id="{8FA078C8-1C88-2568-680D-0F7F9C67C074}"/>
              </a:ext>
            </a:extLst>
          </p:cNvPr>
          <p:cNvCxnSpPr>
            <a:cxnSpLocks/>
            <a:endCxn id="3167" idx="1"/>
          </p:cNvCxnSpPr>
          <p:nvPr/>
        </p:nvCxnSpPr>
        <p:spPr>
          <a:xfrm flipV="1">
            <a:off x="11917758" y="2639179"/>
            <a:ext cx="530116" cy="38526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70" name="TextBox 3169">
            <a:extLst>
              <a:ext uri="{FF2B5EF4-FFF2-40B4-BE49-F238E27FC236}">
                <a16:creationId xmlns:a16="http://schemas.microsoft.com/office/drawing/2014/main" id="{C92BC060-6969-56B5-BA91-054168A91657}"/>
              </a:ext>
            </a:extLst>
          </p:cNvPr>
          <p:cNvSpPr txBox="1"/>
          <p:nvPr/>
        </p:nvSpPr>
        <p:spPr>
          <a:xfrm>
            <a:off x="12162140" y="1713684"/>
            <a:ext cx="1494475" cy="3051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Schedule type options</a:t>
            </a:r>
          </a:p>
        </p:txBody>
      </p:sp>
      <p:pic>
        <p:nvPicPr>
          <p:cNvPr id="3172" name="Picture 3171">
            <a:extLst>
              <a:ext uri="{FF2B5EF4-FFF2-40B4-BE49-F238E27FC236}">
                <a16:creationId xmlns:a16="http://schemas.microsoft.com/office/drawing/2014/main" id="{D34936D4-BC49-5A3D-CFF7-ACDF3853BEC1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2091708" y="3553784"/>
            <a:ext cx="1552368" cy="750675"/>
          </a:xfrm>
          <a:prstGeom prst="rect">
            <a:avLst/>
          </a:prstGeom>
        </p:spPr>
      </p:pic>
      <p:cxnSp>
        <p:nvCxnSpPr>
          <p:cNvPr id="3174" name="Straight Arrow Connector 3173">
            <a:extLst>
              <a:ext uri="{FF2B5EF4-FFF2-40B4-BE49-F238E27FC236}">
                <a16:creationId xmlns:a16="http://schemas.microsoft.com/office/drawing/2014/main" id="{68EA7C6B-0504-84BB-3ECC-9C1CE01F5757}"/>
              </a:ext>
            </a:extLst>
          </p:cNvPr>
          <p:cNvCxnSpPr>
            <a:cxnSpLocks/>
            <a:endCxn id="3172" idx="1"/>
          </p:cNvCxnSpPr>
          <p:nvPr/>
        </p:nvCxnSpPr>
        <p:spPr>
          <a:xfrm>
            <a:off x="11342670" y="3506918"/>
            <a:ext cx="749038" cy="422204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77" name="TextBox 3176">
            <a:extLst>
              <a:ext uri="{FF2B5EF4-FFF2-40B4-BE49-F238E27FC236}">
                <a16:creationId xmlns:a16="http://schemas.microsoft.com/office/drawing/2014/main" id="{44318513-CA2A-078E-DD6B-EC186B6670DA}"/>
              </a:ext>
            </a:extLst>
          </p:cNvPr>
          <p:cNvSpPr txBox="1"/>
          <p:nvPr/>
        </p:nvSpPr>
        <p:spPr>
          <a:xfrm>
            <a:off x="11966074" y="3287940"/>
            <a:ext cx="1842695" cy="3051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Email configuration options</a:t>
            </a:r>
          </a:p>
        </p:txBody>
      </p:sp>
      <p:pic>
        <p:nvPicPr>
          <p:cNvPr id="3178" name="Picture 3177">
            <a:extLst>
              <a:ext uri="{FF2B5EF4-FFF2-40B4-BE49-F238E27FC236}">
                <a16:creationId xmlns:a16="http://schemas.microsoft.com/office/drawing/2014/main" id="{1C80F66B-AEEB-A354-DD3A-6E67D87BDDAC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2741292" y="4927422"/>
            <a:ext cx="788828" cy="1314714"/>
          </a:xfrm>
          <a:prstGeom prst="rect">
            <a:avLst/>
          </a:prstGeom>
        </p:spPr>
      </p:pic>
      <p:sp>
        <p:nvSpPr>
          <p:cNvPr id="3179" name="Rounded Rectangle 3178">
            <a:extLst>
              <a:ext uri="{FF2B5EF4-FFF2-40B4-BE49-F238E27FC236}">
                <a16:creationId xmlns:a16="http://schemas.microsoft.com/office/drawing/2014/main" id="{D71B8DA3-3218-D2C9-018D-1AC7E8C638D9}"/>
              </a:ext>
            </a:extLst>
          </p:cNvPr>
          <p:cNvSpPr>
            <a:spLocks/>
          </p:cNvSpPr>
          <p:nvPr/>
        </p:nvSpPr>
        <p:spPr>
          <a:xfrm>
            <a:off x="10442412" y="4865432"/>
            <a:ext cx="3271343" cy="1438695"/>
          </a:xfrm>
          <a:prstGeom prst="roundRect">
            <a:avLst>
              <a:gd name="adj" fmla="val 3961"/>
            </a:avLst>
          </a:prstGeom>
          <a:noFill/>
          <a:ln w="12700" cap="flat">
            <a:solidFill>
              <a:srgbClr val="40404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no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80" name="Rectangle 3179">
            <a:extLst>
              <a:ext uri="{FF2B5EF4-FFF2-40B4-BE49-F238E27FC236}">
                <a16:creationId xmlns:a16="http://schemas.microsoft.com/office/drawing/2014/main" id="{10CAA792-B966-0E0A-8A87-202AC78BC2FE}"/>
              </a:ext>
            </a:extLst>
          </p:cNvPr>
          <p:cNvSpPr/>
          <p:nvPr/>
        </p:nvSpPr>
        <p:spPr>
          <a:xfrm>
            <a:off x="10629332" y="4792728"/>
            <a:ext cx="559225" cy="11639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no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81" name="TextBox 3180">
            <a:extLst>
              <a:ext uri="{FF2B5EF4-FFF2-40B4-BE49-F238E27FC236}">
                <a16:creationId xmlns:a16="http://schemas.microsoft.com/office/drawing/2014/main" id="{D467B7F6-1D06-49A9-659A-5CD8C04EC0BD}"/>
              </a:ext>
            </a:extLst>
          </p:cNvPr>
          <p:cNvSpPr txBox="1"/>
          <p:nvPr/>
        </p:nvSpPr>
        <p:spPr>
          <a:xfrm>
            <a:off x="10630725" y="4672364"/>
            <a:ext cx="711945" cy="3820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Tags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82" name="TextBox 3181">
            <a:extLst>
              <a:ext uri="{FF2B5EF4-FFF2-40B4-BE49-F238E27FC236}">
                <a16:creationId xmlns:a16="http://schemas.microsoft.com/office/drawing/2014/main" id="{3120B92A-5365-B329-6EA8-C8F3DC81F666}"/>
              </a:ext>
            </a:extLst>
          </p:cNvPr>
          <p:cNvSpPr txBox="1"/>
          <p:nvPr/>
        </p:nvSpPr>
        <p:spPr>
          <a:xfrm>
            <a:off x="10536974" y="5153051"/>
            <a:ext cx="2138098" cy="8745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0" dirty="0">
                <a:solidFill>
                  <a:srgbClr val="404041"/>
                </a:solidFill>
                <a:effectLst/>
                <a:latin typeface="Open Sans" panose="020B0606030504020204" pitchFamily="34" charset="0"/>
              </a:rPr>
              <a:t>Tags</a:t>
            </a:r>
            <a:r>
              <a:rPr lang="en-US" b="0" i="0" dirty="0">
                <a:solidFill>
                  <a:srgbClr val="404041"/>
                </a:solidFill>
                <a:effectLst/>
                <a:latin typeface="Open Sans" panose="020B0606030504020204" pitchFamily="34" charset="0"/>
              </a:rPr>
              <a:t> make content organization, discovery, and filtering easier across the Connect dashboard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83" name="Rounded Rectangle 3182">
            <a:extLst>
              <a:ext uri="{FF2B5EF4-FFF2-40B4-BE49-F238E27FC236}">
                <a16:creationId xmlns:a16="http://schemas.microsoft.com/office/drawing/2014/main" id="{2926BF15-D43B-0FB3-DC18-CF0C68A5AE72}"/>
              </a:ext>
            </a:extLst>
          </p:cNvPr>
          <p:cNvSpPr>
            <a:spLocks/>
          </p:cNvSpPr>
          <p:nvPr/>
        </p:nvSpPr>
        <p:spPr>
          <a:xfrm>
            <a:off x="10430662" y="6493152"/>
            <a:ext cx="3271343" cy="2104305"/>
          </a:xfrm>
          <a:prstGeom prst="roundRect">
            <a:avLst>
              <a:gd name="adj" fmla="val 3961"/>
            </a:avLst>
          </a:prstGeom>
          <a:noFill/>
          <a:ln w="12700" cap="flat">
            <a:solidFill>
              <a:srgbClr val="40404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no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84" name="Rectangle 3183">
            <a:extLst>
              <a:ext uri="{FF2B5EF4-FFF2-40B4-BE49-F238E27FC236}">
                <a16:creationId xmlns:a16="http://schemas.microsoft.com/office/drawing/2014/main" id="{8CAA8F8E-562E-6FBD-B765-772CF8639A89}"/>
              </a:ext>
            </a:extLst>
          </p:cNvPr>
          <p:cNvSpPr/>
          <p:nvPr/>
        </p:nvSpPr>
        <p:spPr>
          <a:xfrm>
            <a:off x="10617582" y="6420448"/>
            <a:ext cx="2190130" cy="12761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no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85" name="TextBox 3184">
            <a:extLst>
              <a:ext uri="{FF2B5EF4-FFF2-40B4-BE49-F238E27FC236}">
                <a16:creationId xmlns:a16="http://schemas.microsoft.com/office/drawing/2014/main" id="{1087DAAF-9B7E-4EC5-7707-C57286726A05}"/>
              </a:ext>
            </a:extLst>
          </p:cNvPr>
          <p:cNvSpPr txBox="1"/>
          <p:nvPr/>
        </p:nvSpPr>
        <p:spPr>
          <a:xfrm>
            <a:off x="10618975" y="6300085"/>
            <a:ext cx="2190130" cy="3820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Environment Variables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186" name="Picture 3185">
            <a:extLst>
              <a:ext uri="{FF2B5EF4-FFF2-40B4-BE49-F238E27FC236}">
                <a16:creationId xmlns:a16="http://schemas.microsoft.com/office/drawing/2014/main" id="{980D88C0-D5C1-7067-145B-141B666A4F1D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1917758" y="6657755"/>
            <a:ext cx="1687273" cy="1710568"/>
          </a:xfrm>
          <a:prstGeom prst="rect">
            <a:avLst/>
          </a:prstGeom>
        </p:spPr>
      </p:pic>
      <p:sp>
        <p:nvSpPr>
          <p:cNvPr id="3187" name="TextBox 3186">
            <a:extLst>
              <a:ext uri="{FF2B5EF4-FFF2-40B4-BE49-F238E27FC236}">
                <a16:creationId xmlns:a16="http://schemas.microsoft.com/office/drawing/2014/main" id="{C3B34C43-8922-B810-E0BB-D086179EF5D4}"/>
              </a:ext>
            </a:extLst>
          </p:cNvPr>
          <p:cNvSpPr txBox="1"/>
          <p:nvPr/>
        </p:nvSpPr>
        <p:spPr>
          <a:xfrm>
            <a:off x="10506043" y="6784909"/>
            <a:ext cx="1538698" cy="16131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rgbClr val="202020"/>
                </a:solidFill>
                <a:latin typeface="Lato" panose="020F0502020204030204" pitchFamily="34" charset="0"/>
              </a:rPr>
              <a:t>Securely p</a:t>
            </a:r>
            <a:r>
              <a:rPr lang="en-US" b="0" i="0" dirty="0">
                <a:solidFill>
                  <a:srgbClr val="202020"/>
                </a:solidFill>
                <a:effectLst/>
                <a:latin typeface="Lato" panose="020F0502020204030204" pitchFamily="34" charset="0"/>
              </a:rPr>
              <a:t>ass configuration options to your content as environment variables including </a:t>
            </a:r>
            <a:r>
              <a:rPr lang="en-US" i="0" dirty="0">
                <a:solidFill>
                  <a:srgbClr val="202020"/>
                </a:solidFill>
                <a:effectLst/>
                <a:latin typeface="Lato" panose="020F0502020204030204" pitchFamily="34" charset="0"/>
              </a:rPr>
              <a:t>API Keys</a:t>
            </a:r>
            <a:r>
              <a:rPr lang="en-US" b="0" i="0" dirty="0">
                <a:solidFill>
                  <a:srgbClr val="202020"/>
                </a:solidFill>
                <a:effectLst/>
                <a:latin typeface="Lato" panose="020F0502020204030204" pitchFamily="34" charset="0"/>
              </a:rPr>
              <a:t> and </a:t>
            </a:r>
            <a:r>
              <a:rPr lang="en-US" i="0" dirty="0">
                <a:solidFill>
                  <a:srgbClr val="202020"/>
                </a:solidFill>
                <a:effectLst/>
                <a:latin typeface="Lato" panose="020F0502020204030204" pitchFamily="34" charset="0"/>
              </a:rPr>
              <a:t>Passwords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88" name="TextBox 3187">
            <a:extLst>
              <a:ext uri="{FF2B5EF4-FFF2-40B4-BE49-F238E27FC236}">
                <a16:creationId xmlns:a16="http://schemas.microsoft.com/office/drawing/2014/main" id="{9D63C5D7-3881-2C7E-77A3-E1395C45A1F4}"/>
              </a:ext>
            </a:extLst>
          </p:cNvPr>
          <p:cNvSpPr txBox="1"/>
          <p:nvPr/>
        </p:nvSpPr>
        <p:spPr>
          <a:xfrm>
            <a:off x="321912" y="8883612"/>
            <a:ext cx="3172721" cy="3820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Need Help? Want to learn More?</a:t>
            </a:r>
          </a:p>
        </p:txBody>
      </p:sp>
      <p:pic>
        <p:nvPicPr>
          <p:cNvPr id="3189" name="Picture 60" descr="End to End Data Science Workflows with Posit Team">
            <a:extLst>
              <a:ext uri="{FF2B5EF4-FFF2-40B4-BE49-F238E27FC236}">
                <a16:creationId xmlns:a16="http://schemas.microsoft.com/office/drawing/2014/main" id="{9719F4AA-6AF7-D2FD-3C05-243D22784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554" y="9085568"/>
            <a:ext cx="1426041" cy="80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90" name="TextBox 3189">
            <a:extLst>
              <a:ext uri="{FF2B5EF4-FFF2-40B4-BE49-F238E27FC236}">
                <a16:creationId xmlns:a16="http://schemas.microsoft.com/office/drawing/2014/main" id="{C830CA04-CEB9-B434-21A6-C8BFEE6CE149}"/>
              </a:ext>
            </a:extLst>
          </p:cNvPr>
          <p:cNvSpPr txBox="1"/>
          <p:nvPr/>
        </p:nvSpPr>
        <p:spPr>
          <a:xfrm>
            <a:off x="11837595" y="9026938"/>
            <a:ext cx="1882643" cy="8745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0" dirty="0">
                <a:solidFill>
                  <a:srgbClr val="40404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Join our monthly Posit Team Demos on the last Wednesday of every month: </a:t>
            </a:r>
            <a:r>
              <a:rPr lang="en-US" b="0" i="0" u="sng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hlinkClick r:id="rId45"/>
              </a:rPr>
              <a:t>pos.it/team-demo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 panose="020B0503030403020204" pitchFamily="34" charset="0"/>
              <a:ea typeface="Source Sans Pro" panose="020B0503030403020204" pitchFamily="34" charset="0"/>
              <a:sym typeface="Source Sans Pro"/>
            </a:endParaRPr>
          </a:p>
        </p:txBody>
      </p:sp>
      <p:cxnSp>
        <p:nvCxnSpPr>
          <p:cNvPr id="3192" name="Straight Connector 3191">
            <a:extLst>
              <a:ext uri="{FF2B5EF4-FFF2-40B4-BE49-F238E27FC236}">
                <a16:creationId xmlns:a16="http://schemas.microsoft.com/office/drawing/2014/main" id="{F675CD54-19D5-F847-7253-1F68670E45F6}"/>
              </a:ext>
            </a:extLst>
          </p:cNvPr>
          <p:cNvCxnSpPr/>
          <p:nvPr/>
        </p:nvCxnSpPr>
        <p:spPr>
          <a:xfrm>
            <a:off x="10283364" y="9036329"/>
            <a:ext cx="0" cy="956421"/>
          </a:xfrm>
          <a:prstGeom prst="line">
            <a:avLst/>
          </a:prstGeom>
          <a:ln w="28575">
            <a:solidFill>
              <a:srgbClr val="44709A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D031336-FBF5-4F32-7EE6-52D6DE601FD4}"/>
              </a:ext>
            </a:extLst>
          </p:cNvPr>
          <p:cNvSpPr txBox="1"/>
          <p:nvPr/>
        </p:nvSpPr>
        <p:spPr>
          <a:xfrm>
            <a:off x="4551314" y="3987774"/>
            <a:ext cx="2418802" cy="5000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More usage info here: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pos.it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/cookbook</a:t>
            </a:r>
            <a:endParaRPr kumimoji="0" lang="en-US" sz="110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 panose="020B0503030403020204" pitchFamily="34" charset="0"/>
              <a:ea typeface="Source Sans Pro" panose="020B0503030403020204" pitchFamily="34" charset="0"/>
              <a:sym typeface="Source Sans Pr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AC22FD-6F5D-0026-7FEA-F6FAC996E991}"/>
              </a:ext>
            </a:extLst>
          </p:cNvPr>
          <p:cNvSpPr txBox="1"/>
          <p:nvPr/>
        </p:nvSpPr>
        <p:spPr>
          <a:xfrm>
            <a:off x="10595247" y="3666493"/>
            <a:ext cx="1332393" cy="9822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r>
              <a:rPr kumimoji="0" lang="en-US" sz="110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Tip: </a:t>
            </a: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Learn how to send custom and conditional emails: </a:t>
            </a:r>
            <a:r>
              <a:rPr kumimoji="0" lang="en-US" sz="1100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pos.it</a:t>
            </a:r>
            <a:r>
              <a:rPr kumimoji="0" lang="en-US" sz="110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/</a:t>
            </a:r>
            <a:r>
              <a:rPr kumimoji="0" lang="en-US" sz="1100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rmd_email</a:t>
            </a: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 &amp; </a:t>
            </a:r>
            <a:r>
              <a:rPr kumimoji="0" lang="en-US" sz="1100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pos.it</a:t>
            </a:r>
            <a:r>
              <a:rPr kumimoji="0" lang="en-US" sz="110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/</a:t>
            </a:r>
            <a:r>
              <a:rPr kumimoji="0" lang="en-US" sz="1100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qmd_email</a:t>
            </a:r>
            <a:endParaRPr kumimoji="0" lang="en-US" sz="110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 panose="020B0503030403020204" pitchFamily="34" charset="0"/>
              <a:ea typeface="Source Sans Pro" panose="020B0503030403020204" pitchFamily="34" charset="0"/>
              <a:sym typeface="Source Sans Pr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2E3789-2998-7316-BF6A-EB98C742872B}"/>
              </a:ext>
            </a:extLst>
          </p:cNvPr>
          <p:cNvSpPr txBox="1"/>
          <p:nvPr/>
        </p:nvSpPr>
        <p:spPr>
          <a:xfrm>
            <a:off x="287738" y="9199161"/>
            <a:ext cx="4019803" cy="9747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4" tIns="54570" rIns="54570" bIns="54570" numCol="1" spcCol="38100" rtlCol="0" anchor="t">
            <a:noAutofit/>
          </a:bodyPr>
          <a:lstStyle/>
          <a:p>
            <a:pPr marL="0" marR="0" indent="0" algn="l" defTabSz="584200" rtl="0" fontAlgn="auto" latinLnBrk="0" hangingPunct="0"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Questions about sales and licensing 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Wingdings" pitchFamily="2" charset="2"/>
              </a:rPr>
              <a:t> </a:t>
            </a:r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Wingdings" pitchFamily="2" charset="2"/>
                <a:hlinkClick r:id="rId46"/>
              </a:rPr>
              <a:t>sales@posit.co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Wingdings" pitchFamily="2" charset="2"/>
            </a:endParaRPr>
          </a:p>
          <a:p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Technical Issues 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Wingdings" pitchFamily="2" charset="2"/>
              </a:rPr>
              <a:t> </a:t>
            </a:r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Wingdings" pitchFamily="2" charset="2"/>
                <a:hlinkClick r:id="rId46"/>
              </a:rPr>
              <a:t>support@posit.co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Wingdings" pitchFamily="2" charset="2"/>
            </a:endParaRPr>
          </a:p>
          <a:p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Wingdings" pitchFamily="2" charset="2"/>
              </a:rPr>
              <a:t>Other questions?  </a:t>
            </a:r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Wingdings" pitchFamily="2" charset="2"/>
                <a:hlinkClick r:id="rId47"/>
              </a:rPr>
              <a:t>info@posit.co</a:t>
            </a:r>
            <a:endParaRPr kumimoji="0" lang="en-US" sz="120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Wingdings" pitchFamily="2" charset="2"/>
            </a:endParaRPr>
          </a:p>
          <a:p>
            <a:pPr marL="0" marR="0" indent="0" algn="l" defTabSz="584200" rtl="0" fontAlgn="auto" latinLnBrk="0" hangingPunct="0"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F879CE-ADFB-357F-06D3-D495958BA7A4}"/>
              </a:ext>
            </a:extLst>
          </p:cNvPr>
          <p:cNvCxnSpPr/>
          <p:nvPr/>
        </p:nvCxnSpPr>
        <p:spPr>
          <a:xfrm>
            <a:off x="4017858" y="9035991"/>
            <a:ext cx="0" cy="956421"/>
          </a:xfrm>
          <a:prstGeom prst="line">
            <a:avLst/>
          </a:prstGeom>
          <a:ln w="28575">
            <a:solidFill>
              <a:srgbClr val="44709A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osit Publisher">
            <a:extLst>
              <a:ext uri="{FF2B5EF4-FFF2-40B4-BE49-F238E27FC236}">
                <a16:creationId xmlns:a16="http://schemas.microsoft.com/office/drawing/2014/main" id="{0C3CDF72-89F0-F247-E7DE-B7BACE2FB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015" y="7674187"/>
            <a:ext cx="359308" cy="35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4A819DC-040B-E846-FAA9-F344BFE70EF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21342" t="29298" r="22481" b="23525"/>
          <a:stretch/>
        </p:blipFill>
        <p:spPr>
          <a:xfrm>
            <a:off x="1864592" y="7489367"/>
            <a:ext cx="322107" cy="2705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6C9A63-3D5F-276F-0649-3504A9D095B4}"/>
              </a:ext>
            </a:extLst>
          </p:cNvPr>
          <p:cNvSpPr txBox="1"/>
          <p:nvPr/>
        </p:nvSpPr>
        <p:spPr>
          <a:xfrm>
            <a:off x="3153615" y="7544004"/>
            <a:ext cx="1066826" cy="600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40404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VS Code Posit Publisher Extension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68CCE6-79B8-2F6E-630C-9DA54D30AA54}"/>
              </a:ext>
            </a:extLst>
          </p:cNvPr>
          <p:cNvCxnSpPr>
            <a:cxnSpLocks/>
            <a:stCxn id="1026" idx="1"/>
            <a:endCxn id="20" idx="3"/>
          </p:cNvCxnSpPr>
          <p:nvPr/>
        </p:nvCxnSpPr>
        <p:spPr>
          <a:xfrm flipH="1" flipV="1">
            <a:off x="2186699" y="7624618"/>
            <a:ext cx="664316" cy="229223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5" name="Picture 34" descr="A black and white text&#10;&#10;Description automatically generated">
            <a:extLst>
              <a:ext uri="{FF2B5EF4-FFF2-40B4-BE49-F238E27FC236}">
                <a16:creationId xmlns:a16="http://schemas.microsoft.com/office/drawing/2014/main" id="{CFC5EBD7-E487-C26E-16B2-2CD6DB15608F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318" y="8997921"/>
            <a:ext cx="1796220" cy="3269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19C3789-7E69-592A-0425-7A579FD3C531}"/>
              </a:ext>
            </a:extLst>
          </p:cNvPr>
          <p:cNvSpPr txBox="1"/>
          <p:nvPr/>
        </p:nvSpPr>
        <p:spPr>
          <a:xfrm>
            <a:off x="8180371" y="9272928"/>
            <a:ext cx="2102994" cy="7155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0" dirty="0">
                <a:solidFill>
                  <a:srgbClr val="40404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Open forum for any open source or Posit Team question: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  <a:hlinkClick r:id="rId50"/>
              </a:rPr>
              <a:t>https://forum.posit.co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 panose="020B0503030403020204" pitchFamily="34" charset="0"/>
              <a:ea typeface="Source Sans Pro" panose="020B0503030403020204" pitchFamily="34" charset="0"/>
              <a:sym typeface="Source Sans Pro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48EE2C1-E5D1-5709-E2C1-70A2C7E56A77}"/>
              </a:ext>
            </a:extLst>
          </p:cNvPr>
          <p:cNvCxnSpPr/>
          <p:nvPr/>
        </p:nvCxnSpPr>
        <p:spPr>
          <a:xfrm>
            <a:off x="8070483" y="9018101"/>
            <a:ext cx="0" cy="956421"/>
          </a:xfrm>
          <a:prstGeom prst="line">
            <a:avLst/>
          </a:prstGeom>
          <a:ln w="28575">
            <a:solidFill>
              <a:srgbClr val="44709A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D98F745-889C-984F-EF0E-CFF7C478B9C7}"/>
              </a:ext>
            </a:extLst>
          </p:cNvPr>
          <p:cNvSpPr txBox="1"/>
          <p:nvPr/>
        </p:nvSpPr>
        <p:spPr>
          <a:xfrm>
            <a:off x="4050689" y="9411989"/>
            <a:ext cx="3992440" cy="5609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4" tIns="54570" rIns="54570" bIns="54570" numCol="1" spcCol="38100" rtlCol="0" anchor="t">
            <a:noAutofit/>
          </a:bodyPr>
          <a:lstStyle/>
          <a:p>
            <a:pPr marL="0" marR="0" indent="0" algn="l" defTabSz="584200" rtl="0" fontAlgn="auto" latinLnBrk="0" hangingPunct="0"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Wingdings" pitchFamily="2" charset="2"/>
              </a:rPr>
              <a:t>Posit Team d</a:t>
            </a:r>
            <a:r>
              <a:rPr lang="en-US" b="0" dirty="0">
                <a:sym typeface="Wingdings" pitchFamily="2" charset="2"/>
              </a:rPr>
              <a:t>ocs 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Wingdings" pitchFamily="2" charset="2"/>
              </a:rPr>
              <a:t> </a:t>
            </a:r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Wingdings" pitchFamily="2" charset="2"/>
                <a:hlinkClick r:id="rId51"/>
              </a:rPr>
              <a:t>https://docs.posit.co</a:t>
            </a:r>
            <a:endParaRPr kumimoji="0" lang="en-US" sz="120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Wingdings" pitchFamily="2" charset="2"/>
            </a:endParaRPr>
          </a:p>
          <a:p>
            <a:pPr marL="0" marR="0" indent="0" algn="l" defTabSz="584200" rtl="0" fontAlgn="auto" latinLnBrk="0" hangingPunct="0"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Wingdings" pitchFamily="2" charset="2"/>
              </a:rPr>
              <a:t>Release notes  </a:t>
            </a:r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Wingdings" pitchFamily="2" charset="2"/>
                <a:hlinkClick r:id="rId52"/>
              </a:rPr>
              <a:t>https://docs.posit.co/release-notes.html</a:t>
            </a:r>
            <a:endParaRPr kumimoji="0" lang="en-US" sz="120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Wingdings" pitchFamily="2" charset="2"/>
            </a:endParaRPr>
          </a:p>
        </p:txBody>
      </p:sp>
      <p:pic>
        <p:nvPicPr>
          <p:cNvPr id="40" name="Picture 39" descr="A black and white logo&#10;&#10;Description automatically generated">
            <a:extLst>
              <a:ext uri="{FF2B5EF4-FFF2-40B4-BE49-F238E27FC236}">
                <a16:creationId xmlns:a16="http://schemas.microsoft.com/office/drawing/2014/main" id="{7B68FCD8-7E27-B124-C514-577A80894416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69" y="9025364"/>
            <a:ext cx="2863629" cy="43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5921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7DCA7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Light"/>
        <a:ea typeface="Source Sans Pro Light"/>
        <a:cs typeface="Source Sans Pr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7DCA7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Light"/>
        <a:ea typeface="Source Sans Pro Light"/>
        <a:cs typeface="Source Sans Pr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9379</TotalTime>
  <Words>950</Words>
  <Application>Microsoft Macintosh PowerPoint</Application>
  <PresentationFormat>Custom</PresentationFormat>
  <Paragraphs>123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3" baseType="lpstr">
      <vt:lpstr>Arial</vt:lpstr>
      <vt:lpstr>Avenir</vt:lpstr>
      <vt:lpstr>Helvetica Light</vt:lpstr>
      <vt:lpstr>Lato</vt:lpstr>
      <vt:lpstr>Open Sans</vt:lpstr>
      <vt:lpstr>Source Code Pro</vt:lpstr>
      <vt:lpstr>Source Sans Pro</vt:lpstr>
      <vt:lpstr>Source Sans Pro Light</vt:lpstr>
      <vt:lpstr>Source Sans Pro Semibold</vt:lpstr>
      <vt:lpstr>Wingdings</vt:lpstr>
      <vt:lpstr>White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 Column Layout : : CHEAT SHEET </dc:title>
  <cp:lastModifiedBy>Ryan Johnson</cp:lastModifiedBy>
  <cp:revision>15</cp:revision>
  <dcterms:modified xsi:type="dcterms:W3CDTF">2024-09-12T16:47:06Z</dcterms:modified>
</cp:coreProperties>
</file>